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9" r:id="rId1"/>
  </p:sldMasterIdLst>
  <p:sldIdLst>
    <p:sldId id="256" r:id="rId2"/>
    <p:sldId id="262" r:id="rId3"/>
    <p:sldId id="259" r:id="rId4"/>
    <p:sldId id="266" r:id="rId5"/>
    <p:sldId id="260" r:id="rId6"/>
    <p:sldId id="261" r:id="rId7"/>
    <p:sldId id="271" r:id="rId8"/>
    <p:sldId id="268" r:id="rId9"/>
    <p:sldId id="512" r:id="rId10"/>
    <p:sldId id="269" r:id="rId11"/>
    <p:sldId id="263" r:id="rId12"/>
    <p:sldId id="511" r:id="rId13"/>
    <p:sldId id="510" r:id="rId14"/>
    <p:sldId id="258"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CABC"/>
    <a:srgbClr val="9A7E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7BF33C6-4802-4D51-8DF5-27312CCFDE60}" v="14" dt="2022-03-10T18:58:41.8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4" autoAdjust="0"/>
    <p:restoredTop sz="94660"/>
  </p:normalViewPr>
  <p:slideViewPr>
    <p:cSldViewPr snapToGrid="0">
      <p:cViewPr varScale="1">
        <p:scale>
          <a:sx n="65" d="100"/>
          <a:sy n="65" d="100"/>
        </p:scale>
        <p:origin x="85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BB0DB3-A8FF-4ABB-9E2E-D960422260EB}"/>
              </a:ext>
            </a:extLst>
          </p:cNvPr>
          <p:cNvSpPr>
            <a:spLocks noGrp="1"/>
          </p:cNvSpPr>
          <p:nvPr>
            <p:ph type="ctrTitle"/>
          </p:nvPr>
        </p:nvSpPr>
        <p:spPr>
          <a:xfrm>
            <a:off x="1524000" y="1122363"/>
            <a:ext cx="9144000" cy="3025308"/>
          </a:xfrm>
        </p:spPr>
        <p:txBody>
          <a:bodyPr anchor="b">
            <a:normAutofit/>
          </a:bodyPr>
          <a:lstStyle>
            <a:lvl1pPr algn="ctr">
              <a:defRPr sz="6600"/>
            </a:lvl1pPr>
          </a:lstStyle>
          <a:p>
            <a:r>
              <a:rPr lang="en-US" dirty="0"/>
              <a:t>Click to edit Master title style</a:t>
            </a:r>
          </a:p>
        </p:txBody>
      </p:sp>
      <p:sp>
        <p:nvSpPr>
          <p:cNvPr id="3" name="Subtitle 2">
            <a:extLst>
              <a:ext uri="{FF2B5EF4-FFF2-40B4-BE49-F238E27FC236}">
                <a16:creationId xmlns:a16="http://schemas.microsoft.com/office/drawing/2014/main" id="{8BEE0618-75D7-410F-859C-CDF53BC53E85}"/>
              </a:ext>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A5237F11-76DB-4DD9-9747-3F38D05BA0FE}"/>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5" name="Footer Placeholder 4">
            <a:extLst>
              <a:ext uri="{FF2B5EF4-FFF2-40B4-BE49-F238E27FC236}">
                <a16:creationId xmlns:a16="http://schemas.microsoft.com/office/drawing/2014/main" id="{3059F581-81B0-44B3-ABA5-A25CA4BAE4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C10D591-ADCF-4300-8282-72AE357F3D2D}"/>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0098798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D75558-A264-444E-829B-51AAE6B4BFCE}"/>
              </a:ext>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908D9373-37D1-4135-8D34-755E139F79DD}"/>
              </a:ext>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A55E4A6B-1966-4E57-9FB8-8B111E97BC11}"/>
              </a:ext>
            </a:extLst>
          </p:cNvPr>
          <p:cNvSpPr>
            <a:spLocks noGrp="1"/>
          </p:cNvSpPr>
          <p:nvPr>
            <p:ph type="dt" sz="half" idx="10"/>
          </p:nvPr>
        </p:nvSpPr>
        <p:spPr/>
        <p:txBody>
          <a:bodyPr/>
          <a:lstStyle/>
          <a:p>
            <a:fld id="{11EAACC7-3B3F-47D1-959A-EF58926E955E}" type="datetimeFigureOut">
              <a:rPr lang="en-US" smtClean="0"/>
              <a:t>4/29/2022</a:t>
            </a:fld>
            <a:endParaRPr lang="en-US" dirty="0"/>
          </a:p>
        </p:txBody>
      </p:sp>
      <p:sp>
        <p:nvSpPr>
          <p:cNvPr id="5" name="Footer Placeholder 4">
            <a:extLst>
              <a:ext uri="{FF2B5EF4-FFF2-40B4-BE49-F238E27FC236}">
                <a16:creationId xmlns:a16="http://schemas.microsoft.com/office/drawing/2014/main" id="{133FC3DD-F2BE-41FF-895B-00129AAB15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91F830C-8424-4FAF-A011-605AE1D147FC}"/>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11490323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A1BE8-ECC1-4027-B16E-C7BECCA9DF4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246C7E1-471A-46AA-8068-98E68C0C207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C9F8F-EC48-4D16-B4C6-023A7B607BE6}"/>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5" name="Footer Placeholder 4">
            <a:extLst>
              <a:ext uri="{FF2B5EF4-FFF2-40B4-BE49-F238E27FC236}">
                <a16:creationId xmlns:a16="http://schemas.microsoft.com/office/drawing/2014/main" id="{B79FA5B3-F726-417B-932A-B93E0C8F5A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7D21F1-1A24-43EA-AB09-3024C491E8FB}"/>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106634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E16569-B648-4D50-BEB8-E8DAE24D68F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40831B3-A1FD-470C-BEEE-4CFB441502DD}"/>
              </a:ext>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01F34A17-C244-438C-9AE3-FB9B3CE3BD8F}"/>
              </a:ext>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CFA3AA-3FC1-4B98-8F99-1726F1AC0A38}"/>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6" name="Footer Placeholder 5">
            <a:extLst>
              <a:ext uri="{FF2B5EF4-FFF2-40B4-BE49-F238E27FC236}">
                <a16:creationId xmlns:a16="http://schemas.microsoft.com/office/drawing/2014/main" id="{1CE10883-BACC-41A1-9067-ECFDB937D72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7660A2-13C9-4432-A6EB-A4FF3D78F15F}"/>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746866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7C843-C993-4E9C-80DD-3620816E56A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91A8E3-B066-4511-9C6E-A3435B64DD88}"/>
              </a:ext>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E86B63-4102-4802-94D7-F138F80F3E19}"/>
              </a:ext>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C924765-08A7-4A60-86DC-DC420F60BBAE}"/>
              </a:ext>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4AA2795-EFB6-4000-8F25-FBB62646C0CD}"/>
              </a:ext>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C942CFB-FE12-494A-9C41-3CB90F07BDAA}"/>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8" name="Footer Placeholder 7">
            <a:extLst>
              <a:ext uri="{FF2B5EF4-FFF2-40B4-BE49-F238E27FC236}">
                <a16:creationId xmlns:a16="http://schemas.microsoft.com/office/drawing/2014/main" id="{6C3A07E3-59E1-4EBD-9687-4B6ABE96ACA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CF7BB23-7539-4674-8B66-ACEFF94686CE}"/>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3945238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841DB-C73C-4968-B434-A6AA14DAF62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08152BF-92C7-4BF5-A9DB-16A0BF0F5F5D}"/>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4" name="Footer Placeholder 3">
            <a:extLst>
              <a:ext uri="{FF2B5EF4-FFF2-40B4-BE49-F238E27FC236}">
                <a16:creationId xmlns:a16="http://schemas.microsoft.com/office/drawing/2014/main" id="{C1289DB7-F492-4037-A439-D70F7E55652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FFA96F1-8B8A-4E83-B3C2-E10DE522AD30}"/>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9059561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031033-9688-463F-9614-47F2F5BC6BF7}"/>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3" name="Footer Placeholder 2">
            <a:extLst>
              <a:ext uri="{FF2B5EF4-FFF2-40B4-BE49-F238E27FC236}">
                <a16:creationId xmlns:a16="http://schemas.microsoft.com/office/drawing/2014/main" id="{085B8DB2-C14B-45AC-ACAF-8702DF59C6E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001DA57-8D4E-4075-9460-4F03DF8AABA8}"/>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1212597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CBE2C-9DAA-489D-AC88-15CBBA8A9B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EE124BE-E494-445A-A4FB-A2A8F28F0C1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F2446DE-9A32-4774-9F7C-86678CA90EA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00115D-61B3-46D0-B4D3-30C374B526CF}"/>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6" name="Footer Placeholder 5">
            <a:extLst>
              <a:ext uri="{FF2B5EF4-FFF2-40B4-BE49-F238E27FC236}">
                <a16:creationId xmlns:a16="http://schemas.microsoft.com/office/drawing/2014/main" id="{EF3C2AFC-D0F8-469F-B1E0-123C2E066E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8B9BCDA-9EF7-4531-8021-AF7B30751516}"/>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20089006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AE558-F89F-4688-94E5-77F37D49F1B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DBCD35AF-8CA2-49BB-BAE9-F29A0186EC6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C05CAA98-55BD-4118-A8AF-D603060784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ABFF4C5-82A8-4AD8-B7E2-2882F657683C}"/>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6" name="Footer Placeholder 5">
            <a:extLst>
              <a:ext uri="{FF2B5EF4-FFF2-40B4-BE49-F238E27FC236}">
                <a16:creationId xmlns:a16="http://schemas.microsoft.com/office/drawing/2014/main" id="{3860B401-B64F-417B-8AD6-581A22E5E0E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F24BD4C-7149-44BF-8150-F72CAA95A56D}"/>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18299471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E5C77-55F8-4677-A96C-E6D3F5545DC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9A064EF-ADDA-4943-8F87-A7469D7997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B0D493-D1E7-4358-95E9-B5B80A49E603}"/>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5" name="Footer Placeholder 4">
            <a:extLst>
              <a:ext uri="{FF2B5EF4-FFF2-40B4-BE49-F238E27FC236}">
                <a16:creationId xmlns:a16="http://schemas.microsoft.com/office/drawing/2014/main" id="{A6E98326-3276-4B9E-960F-10C6677BFAF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4C3AC2-288D-4FEE-BF80-0EAEDDFAB049}"/>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20209788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3333C6A-5417-40BD-BF7A-9405832237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43BCB45-B343-46F6-9718-AA0D68CED1F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BDA2A4-FD34-4E17-908F-4367B1E644C3}"/>
              </a:ext>
            </a:extLst>
          </p:cNvPr>
          <p:cNvSpPr>
            <a:spLocks noGrp="1"/>
          </p:cNvSpPr>
          <p:nvPr>
            <p:ph type="dt" sz="half" idx="10"/>
          </p:nvPr>
        </p:nvSpPr>
        <p:spPr/>
        <p:txBody>
          <a:bodyPr/>
          <a:lstStyle/>
          <a:p>
            <a:fld id="{11EAACC7-3B3F-47D1-959A-EF58926E955E}" type="datetimeFigureOut">
              <a:rPr lang="en-US" smtClean="0"/>
              <a:t>4/29/2022</a:t>
            </a:fld>
            <a:endParaRPr lang="en-US"/>
          </a:p>
        </p:txBody>
      </p:sp>
      <p:sp>
        <p:nvSpPr>
          <p:cNvPr id="5" name="Footer Placeholder 4">
            <a:extLst>
              <a:ext uri="{FF2B5EF4-FFF2-40B4-BE49-F238E27FC236}">
                <a16:creationId xmlns:a16="http://schemas.microsoft.com/office/drawing/2014/main" id="{93B87AE3-776D-451D-AA52-C06B747248C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A0C4D5-BE1E-4D6A-9196-E0F9E42B2E1E}"/>
              </a:ext>
            </a:extLst>
          </p:cNvPr>
          <p:cNvSpPr>
            <a:spLocks noGrp="1"/>
          </p:cNvSpPr>
          <p:nvPr>
            <p:ph type="sldNum" sz="quarter" idx="12"/>
          </p:nvPr>
        </p:nvSpPr>
        <p:spPr/>
        <p:txBody>
          <a:bodyPr/>
          <a:lstStyle/>
          <a:p>
            <a:fld id="{312CC964-A50B-4C29-B4E4-2C30BB34CCF3}" type="slidenum">
              <a:rPr lang="en-US" smtClean="0"/>
              <a:t>‹N°›</a:t>
            </a:fld>
            <a:endParaRPr lang="en-US"/>
          </a:p>
        </p:txBody>
      </p:sp>
    </p:spTree>
    <p:extLst>
      <p:ext uri="{BB962C8B-B14F-4D97-AF65-F5344CB8AC3E}">
        <p14:creationId xmlns:p14="http://schemas.microsoft.com/office/powerpoint/2010/main" val="32786745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16:creationId xmlns:a16="http://schemas.microsoft.com/office/drawing/2014/main" id="{4436E0F2-A64B-471E-93C0-8DFE08CC57C8}"/>
              </a:ext>
            </a:extLst>
          </p:cNvPr>
          <p:cNvCxnSpPr>
            <a:cxnSpLocks/>
          </p:cNvCxnSpPr>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C1E3AB1-2A8C-4607-9FAE-D8BDB280FE1A}"/>
              </a:ext>
            </a:extLst>
          </p:cNvPr>
          <p:cNvCxnSpPr>
            <a:cxnSpLocks/>
          </p:cNvCxnSpPr>
          <p:nvPr/>
        </p:nvCxnSpPr>
        <p:spPr>
          <a:xfrm flipH="1">
            <a:off x="0" y="0"/>
            <a:ext cx="90376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D66059-832F-40B6-A35F-F56C8F38A1E7}"/>
              </a:ext>
            </a:extLst>
          </p:cNvPr>
          <p:cNvCxnSpPr>
            <a:cxnSpLocks/>
          </p:cNvCxnSpPr>
          <p:nvPr/>
        </p:nvCxnSpPr>
        <p:spPr>
          <a:xfrm flipH="1" flipV="1">
            <a:off x="-42863" y="5791200"/>
            <a:ext cx="6286501" cy="10668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A515E2ED-7EA9-448D-83FA-54C3DF9723BD}"/>
              </a:ext>
            </a:extLst>
          </p:cNvPr>
          <p:cNvCxnSpPr>
            <a:cxnSpLocks/>
          </p:cNvCxnSpPr>
          <p:nvPr/>
        </p:nvCxnSpPr>
        <p:spPr>
          <a:xfrm flipH="1">
            <a:off x="8462964" y="5848350"/>
            <a:ext cx="3729036"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0595356-EABD-4767-AC9D-EA21FF115EC0}"/>
              </a:ext>
            </a:extLst>
          </p:cNvPr>
          <p:cNvCxnSpPr>
            <a:cxnSpLocks/>
          </p:cNvCxnSpPr>
          <p:nvPr/>
        </p:nvCxnSpPr>
        <p:spPr>
          <a:xfrm flipH="1">
            <a:off x="11543158" y="1647825"/>
            <a:ext cx="648842"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8CD9F06-9628-469C-B788-A894E3E08281}"/>
              </a:ext>
            </a:extLst>
          </p:cNvPr>
          <p:cNvCxnSpPr>
            <a:cxnSpLocks/>
          </p:cNvCxnSpPr>
          <p:nvPr/>
        </p:nvCxnSpPr>
        <p:spPr>
          <a:xfrm flipH="1" flipV="1">
            <a:off x="10781554" y="0"/>
            <a:ext cx="1410446" cy="425834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8550A431-0B61-421B-B4B7-24C0CFF0F938}"/>
              </a:ext>
            </a:extLst>
          </p:cNvPr>
          <p:cNvCxnSpPr>
            <a:cxnSpLocks/>
          </p:cNvCxnSpPr>
          <p:nvPr/>
        </p:nvCxnSpPr>
        <p:spPr>
          <a:xfrm flipH="1" flipV="1">
            <a:off x="6529388" y="-4763"/>
            <a:ext cx="5662612" cy="9319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16:creationId xmlns:a16="http://schemas.microsoft.com/office/drawing/2014/main" id="{675B94C5-D205-4339-B029-5D0FD2E5F3DB}"/>
              </a:ext>
            </a:extLst>
          </p:cNvPr>
          <p:cNvSpPr>
            <a:spLocks noGrp="1"/>
          </p:cNvSpPr>
          <p:nvPr>
            <p:ph type="title"/>
          </p:nvPr>
        </p:nvSpPr>
        <p:spPr>
          <a:xfrm>
            <a:off x="1143000" y="533401"/>
            <a:ext cx="9906000" cy="1382156"/>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096DC5C-BD34-4CE4-8AA7-A6A4B9516F8F}"/>
              </a:ext>
            </a:extLst>
          </p:cNvPr>
          <p:cNvSpPr>
            <a:spLocks noGrp="1"/>
          </p:cNvSpPr>
          <p:nvPr>
            <p:ph type="body" idx="1"/>
          </p:nvPr>
        </p:nvSpPr>
        <p:spPr>
          <a:xfrm>
            <a:off x="1143000" y="2009554"/>
            <a:ext cx="9906000" cy="402442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1F192A7-D622-449D-9FC2-48FDE4D690F1}"/>
              </a:ext>
            </a:extLst>
          </p:cNvPr>
          <p:cNvSpPr>
            <a:spLocks noGrp="1"/>
          </p:cNvSpPr>
          <p:nvPr>
            <p:ph type="dt" sz="half" idx="2"/>
          </p:nvPr>
        </p:nvSpPr>
        <p:spPr>
          <a:xfrm>
            <a:off x="7337102" y="6398878"/>
            <a:ext cx="4193908"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11EAACC7-3B3F-47D1-959A-EF58926E955E}" type="datetimeFigureOut">
              <a:rPr lang="en-US" smtClean="0"/>
              <a:t>4/29/2022</a:t>
            </a:fld>
            <a:endParaRPr lang="en-US"/>
          </a:p>
        </p:txBody>
      </p:sp>
      <p:sp>
        <p:nvSpPr>
          <p:cNvPr id="5" name="Footer Placeholder 4">
            <a:extLst>
              <a:ext uri="{FF2B5EF4-FFF2-40B4-BE49-F238E27FC236}">
                <a16:creationId xmlns:a16="http://schemas.microsoft.com/office/drawing/2014/main" id="{8435B93C-2BE9-4847-BFE5-D3CBCC6E948C}"/>
              </a:ext>
            </a:extLst>
          </p:cNvPr>
          <p:cNvSpPr>
            <a:spLocks noGrp="1"/>
          </p:cNvSpPr>
          <p:nvPr>
            <p:ph type="ftr" sz="quarter" idx="3"/>
          </p:nvPr>
        </p:nvSpPr>
        <p:spPr>
          <a:xfrm>
            <a:off x="154429" y="6398878"/>
            <a:ext cx="4497315" cy="365125"/>
          </a:xfrm>
          <a:prstGeom prst="rect">
            <a:avLst/>
          </a:prstGeom>
        </p:spPr>
        <p:txBody>
          <a:bodyPr vert="horz" lIns="91440" tIns="45720" rIns="91440" bIns="45720" rtlCol="0" anchor="ctr">
            <a:normAutofit/>
          </a:bodyPr>
          <a:lstStyle>
            <a:lvl1pPr algn="l">
              <a:defRPr sz="1200" b="1" spc="30" baseline="0">
                <a:solidFill>
                  <a:schemeClr val="tx2"/>
                </a:solidFill>
                <a:latin typeface="+mj-lt"/>
              </a:defRPr>
            </a:lvl1pPr>
          </a:lstStyle>
          <a:p>
            <a:endParaRPr lang="en-US" dirty="0"/>
          </a:p>
        </p:txBody>
      </p:sp>
      <p:sp>
        <p:nvSpPr>
          <p:cNvPr id="6" name="Slide Number Placeholder 5">
            <a:extLst>
              <a:ext uri="{FF2B5EF4-FFF2-40B4-BE49-F238E27FC236}">
                <a16:creationId xmlns:a16="http://schemas.microsoft.com/office/drawing/2014/main" id="{ADF70A99-395E-4F22-8AAB-6C7EE743D7D5}"/>
              </a:ext>
            </a:extLst>
          </p:cNvPr>
          <p:cNvSpPr>
            <a:spLocks noGrp="1"/>
          </p:cNvSpPr>
          <p:nvPr>
            <p:ph type="sldNum" sz="quarter" idx="4"/>
          </p:nvPr>
        </p:nvSpPr>
        <p:spPr>
          <a:xfrm>
            <a:off x="11602477" y="6398878"/>
            <a:ext cx="470887" cy="365125"/>
          </a:xfrm>
          <a:prstGeom prst="rect">
            <a:avLst/>
          </a:prstGeom>
        </p:spPr>
        <p:txBody>
          <a:bodyPr vert="horz" lIns="91440" tIns="45720" rIns="91440" bIns="45720" rtlCol="0" anchor="ctr">
            <a:normAutofit/>
          </a:bodyPr>
          <a:lstStyle>
            <a:lvl1pPr algn="r">
              <a:defRPr sz="1100">
                <a:solidFill>
                  <a:schemeClr val="tx2"/>
                </a:solidFill>
                <a:latin typeface="+mn-lt"/>
              </a:defRPr>
            </a:lvl1pPr>
          </a:lstStyle>
          <a:p>
            <a:fld id="{312CC964-A50B-4C29-B4E4-2C30BB34CCF3}" type="slidenum">
              <a:rPr lang="en-US" smtClean="0"/>
              <a:t>‹N°›</a:t>
            </a:fld>
            <a:endParaRPr lang="en-US"/>
          </a:p>
        </p:txBody>
      </p:sp>
    </p:spTree>
    <p:extLst>
      <p:ext uri="{BB962C8B-B14F-4D97-AF65-F5344CB8AC3E}">
        <p14:creationId xmlns:p14="http://schemas.microsoft.com/office/powerpoint/2010/main" val="241367587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38" r:id="rId4"/>
    <p:sldLayoutId id="2147483739" r:id="rId5"/>
    <p:sldLayoutId id="2147483744" r:id="rId6"/>
    <p:sldLayoutId id="2147483740" r:id="rId7"/>
    <p:sldLayoutId id="2147483741" r:id="rId8"/>
    <p:sldLayoutId id="2147483742" r:id="rId9"/>
    <p:sldLayoutId id="2147483743" r:id="rId10"/>
    <p:sldLayoutId id="2147483745" r:id="rId11"/>
  </p:sldLayoutIdLst>
  <p:txStyles>
    <p:title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p:titleStyle>
    <p:bodyStyle>
      <a:lvl1pPr marL="228600" indent="-228600" algn="l" defTabSz="914400" rtl="0" eaLnBrk="1" latinLnBrk="0" hangingPunct="1">
        <a:lnSpc>
          <a:spcPct val="100000"/>
        </a:lnSpc>
        <a:spcBef>
          <a:spcPts val="1000"/>
        </a:spcBef>
        <a:buSzPct val="80000"/>
        <a:buFont typeface="Arial" panose="020B0604020202020204" pitchFamily="34" charset="0"/>
        <a:buChar char="•"/>
        <a:defRPr sz="2400" kern="1200">
          <a:solidFill>
            <a:schemeClr val="tx2"/>
          </a:solidFill>
          <a:latin typeface="+mn-lt"/>
          <a:ea typeface="+mn-ea"/>
          <a:cs typeface="+mn-cs"/>
        </a:defRPr>
      </a:lvl1pPr>
      <a:lvl2pPr marL="685800" indent="-228600" algn="l" defTabSz="914400" rtl="0" eaLnBrk="1" latinLnBrk="0" hangingPunct="1">
        <a:lnSpc>
          <a:spcPct val="100000"/>
        </a:lnSpc>
        <a:spcBef>
          <a:spcPts val="500"/>
        </a:spcBef>
        <a:buSzPct val="80000"/>
        <a:buFont typeface="Arial" panose="020B0604020202020204" pitchFamily="34" charset="0"/>
        <a:buChar char="•"/>
        <a:defRPr sz="2000" kern="1200">
          <a:solidFill>
            <a:schemeClr val="tx2"/>
          </a:solidFill>
          <a:latin typeface="+mn-lt"/>
          <a:ea typeface="+mn-ea"/>
          <a:cs typeface="+mn-cs"/>
        </a:defRPr>
      </a:lvl2pPr>
      <a:lvl3pPr marL="1143000" indent="-228600" algn="l" defTabSz="914400" rtl="0" eaLnBrk="1" latinLnBrk="0" hangingPunct="1">
        <a:lnSpc>
          <a:spcPct val="100000"/>
        </a:lnSpc>
        <a:spcBef>
          <a:spcPts val="500"/>
        </a:spcBef>
        <a:buSzPct val="80000"/>
        <a:buFont typeface="Arial" panose="020B0604020202020204" pitchFamily="34" charset="0"/>
        <a:buChar char="•"/>
        <a:defRPr sz="1800" kern="1200">
          <a:solidFill>
            <a:schemeClr val="tx2"/>
          </a:solidFill>
          <a:latin typeface="+mn-lt"/>
          <a:ea typeface="+mn-ea"/>
          <a:cs typeface="+mn-cs"/>
        </a:defRPr>
      </a:lvl3pPr>
      <a:lvl4pPr marL="16002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4pPr>
      <a:lvl5pPr marL="2057400" indent="-228600" algn="l" defTabSz="914400" rtl="0" eaLnBrk="1" latinLnBrk="0" hangingPunct="1">
        <a:lnSpc>
          <a:spcPct val="100000"/>
        </a:lnSpc>
        <a:spcBef>
          <a:spcPts val="500"/>
        </a:spcBef>
        <a:buSzPct val="80000"/>
        <a:buFont typeface="Arial" panose="020B0604020202020204"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fr.wikipedia.org/wiki/Estime_de_soi" TargetMode="External"/><Relationship Id="rId2" Type="http://schemas.openxmlformats.org/officeDocument/2006/relationships/hyperlink" Target="https://fr.wikipedia.org/wiki/Image_de_soi"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fr.wikipedia.org/wiki/Identification_projective" TargetMode="External"/><Relationship Id="rId3" Type="http://schemas.openxmlformats.org/officeDocument/2006/relationships/hyperlink" Target="https://fr.wikipedia.org/wiki/Moi_(psychanalyse)" TargetMode="External"/><Relationship Id="rId7" Type="http://schemas.openxmlformats.org/officeDocument/2006/relationships/hyperlink" Target="https://fr.wikipedia.org/wiki/Projection_(psychanalyse)" TargetMode="External"/><Relationship Id="rId2" Type="http://schemas.openxmlformats.org/officeDocument/2006/relationships/hyperlink" Target="https://fr.wikipedia.org/wiki/Carl_Gustav_Jung" TargetMode="External"/><Relationship Id="rId1" Type="http://schemas.openxmlformats.org/officeDocument/2006/relationships/slideLayout" Target="../slideLayouts/slideLayout2.xml"/><Relationship Id="rId6" Type="http://schemas.openxmlformats.org/officeDocument/2006/relationships/hyperlink" Target="https://fr.wikipedia.org/wiki/Introjection" TargetMode="External"/><Relationship Id="rId5" Type="http://schemas.openxmlformats.org/officeDocument/2006/relationships/hyperlink" Target="https://fr.wikipedia.org/wiki/Moi_(psychanalyse)#cite_note-14" TargetMode="External"/><Relationship Id="rId4" Type="http://schemas.openxmlformats.org/officeDocument/2006/relationships/hyperlink" Target="https://fr.wikipedia.org/wiki/Melanie_Klein"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fr.wikipedia.org/wiki/Heinz_Hartmann" TargetMode="External"/><Relationship Id="rId7" Type="http://schemas.openxmlformats.org/officeDocument/2006/relationships/hyperlink" Target="https://fr.wikipedia.org/wiki/Heinz_Kohut" TargetMode="External"/><Relationship Id="rId2" Type="http://schemas.openxmlformats.org/officeDocument/2006/relationships/hyperlink" Target="https://fr.wikipedia.org/wiki/Psychologie_sociale" TargetMode="External"/><Relationship Id="rId1" Type="http://schemas.openxmlformats.org/officeDocument/2006/relationships/slideLayout" Target="../slideLayouts/slideLayout2.xml"/><Relationship Id="rId6" Type="http://schemas.openxmlformats.org/officeDocument/2006/relationships/hyperlink" Target="https://fr.wikipedia.org/wiki/Vrai_self_et_faux_self" TargetMode="External"/><Relationship Id="rId5" Type="http://schemas.openxmlformats.org/officeDocument/2006/relationships/hyperlink" Target="https://fr.wikipedia.org/wiki/Donald_Winnicott" TargetMode="External"/><Relationship Id="rId4" Type="http://schemas.openxmlformats.org/officeDocument/2006/relationships/hyperlink" Target="https://fr.wikipedia.org/wiki/Ego-psychology"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fr.wikipedia.org/wiki/Sch%C3%A8me_(psychologie)" TargetMode="External"/><Relationship Id="rId2" Type="http://schemas.openxmlformats.org/officeDocument/2006/relationships/hyperlink" Target="https://fr.wikipedia.org/wiki/Moi_(psychanalyse)" TargetMode="Externa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4.xml"/><Relationship Id="rId1" Type="http://schemas.openxmlformats.org/officeDocument/2006/relationships/video" Target="https://www.youtube.com/embed/o9huU-FLdmg?feature=oembed" TargetMode="Externa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2950D9A-4705-4314-961A-4F88B2CE41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B13969F2-ED52-4E5C-B3FC-01E01B8B9F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2"/>
            <a:ext cx="12192000" cy="685734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5A94F75B-49E0-4DFF-B1AB-B527D3973A4E}"/>
              </a:ext>
            </a:extLst>
          </p:cNvPr>
          <p:cNvSpPr>
            <a:spLocks noGrp="1"/>
          </p:cNvSpPr>
          <p:nvPr>
            <p:ph type="ctrTitle"/>
          </p:nvPr>
        </p:nvSpPr>
        <p:spPr>
          <a:xfrm>
            <a:off x="871870" y="1610751"/>
            <a:ext cx="6677246" cy="3040993"/>
          </a:xfrm>
        </p:spPr>
        <p:txBody>
          <a:bodyPr anchor="t">
            <a:normAutofit/>
          </a:bodyPr>
          <a:lstStyle/>
          <a:p>
            <a:pPr algn="l"/>
            <a:r>
              <a:rPr lang="fr-CA" dirty="0"/>
              <a:t>Le soi, le moi et l’égo</a:t>
            </a:r>
          </a:p>
        </p:txBody>
      </p:sp>
      <p:sp>
        <p:nvSpPr>
          <p:cNvPr id="3" name="Sous-titre 2">
            <a:extLst>
              <a:ext uri="{FF2B5EF4-FFF2-40B4-BE49-F238E27FC236}">
                <a16:creationId xmlns:a16="http://schemas.microsoft.com/office/drawing/2014/main" id="{70B63E80-B30E-4FC5-8A78-A2322F174C64}"/>
              </a:ext>
            </a:extLst>
          </p:cNvPr>
          <p:cNvSpPr>
            <a:spLocks noGrp="1"/>
          </p:cNvSpPr>
          <p:nvPr>
            <p:ph type="subTitle" idx="1"/>
          </p:nvPr>
        </p:nvSpPr>
        <p:spPr>
          <a:xfrm>
            <a:off x="871870" y="4651745"/>
            <a:ext cx="4890977" cy="595504"/>
          </a:xfrm>
        </p:spPr>
        <p:txBody>
          <a:bodyPr anchor="b">
            <a:normAutofit/>
          </a:bodyPr>
          <a:lstStyle/>
          <a:p>
            <a:pPr algn="l"/>
            <a:r>
              <a:rPr lang="fr-CA" dirty="0"/>
              <a:t>Psychologie et conception yogique</a:t>
            </a:r>
          </a:p>
        </p:txBody>
      </p:sp>
      <p:pic>
        <p:nvPicPr>
          <p:cNvPr id="4" name="Picture 3" descr="Lignes bleues et vertes connectées">
            <a:extLst>
              <a:ext uri="{FF2B5EF4-FFF2-40B4-BE49-F238E27FC236}">
                <a16:creationId xmlns:a16="http://schemas.microsoft.com/office/drawing/2014/main" id="{A43EB1FB-8DE2-40FF-B804-7EDBF28F41B5}"/>
              </a:ext>
            </a:extLst>
          </p:cNvPr>
          <p:cNvPicPr>
            <a:picLocks noChangeAspect="1"/>
          </p:cNvPicPr>
          <p:nvPr/>
        </p:nvPicPr>
        <p:blipFill rotWithShape="1">
          <a:blip r:embed="rId2"/>
          <a:srcRect l="38230" r="10121" b="1"/>
          <a:stretch/>
        </p:blipFill>
        <p:spPr>
          <a:xfrm>
            <a:off x="5879804" y="-6350"/>
            <a:ext cx="6312196" cy="6874330"/>
          </a:xfrm>
          <a:custGeom>
            <a:avLst/>
            <a:gdLst/>
            <a:ahLst/>
            <a:cxnLst/>
            <a:rect l="l" t="t" r="r" b="b"/>
            <a:pathLst>
              <a:path w="6312196" h="6874330">
                <a:moveTo>
                  <a:pt x="2047193" y="0"/>
                </a:moveTo>
                <a:lnTo>
                  <a:pt x="6312196" y="0"/>
                </a:lnTo>
                <a:lnTo>
                  <a:pt x="6312196" y="6874330"/>
                </a:lnTo>
                <a:lnTo>
                  <a:pt x="0" y="6874330"/>
                </a:lnTo>
                <a:close/>
              </a:path>
            </a:pathLst>
          </a:custGeom>
        </p:spPr>
      </p:pic>
      <p:cxnSp>
        <p:nvCxnSpPr>
          <p:cNvPr id="13" name="Straight Connector 12">
            <a:extLst>
              <a:ext uri="{FF2B5EF4-FFF2-40B4-BE49-F238E27FC236}">
                <a16:creationId xmlns:a16="http://schemas.microsoft.com/office/drawing/2014/main" id="{13AC671C-E66F-43C5-A66A-C477339DD2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634715" y="0"/>
            <a:ext cx="914401" cy="6857348"/>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46980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222250-799A-4AD0-9BD1-BE6EB7A06A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B770432A-C0A6-4D4F-AE2C-705049DAB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6244921" y="-5976"/>
            <a:ext cx="5947079" cy="6874927"/>
          </a:xfrm>
          <a:custGeom>
            <a:avLst/>
            <a:gdLst>
              <a:gd name="connsiteX0" fmla="*/ 0 w 4584879"/>
              <a:gd name="connsiteY0" fmla="*/ 0 h 6863976"/>
              <a:gd name="connsiteX1" fmla="*/ 4584879 w 4584879"/>
              <a:gd name="connsiteY1" fmla="*/ 0 h 6863976"/>
              <a:gd name="connsiteX2" fmla="*/ 2493114 w 4584879"/>
              <a:gd name="connsiteY2" fmla="*/ 6863976 h 6863976"/>
              <a:gd name="connsiteX3" fmla="*/ 0 w 4584879"/>
              <a:gd name="connsiteY3" fmla="*/ 6863976 h 6863976"/>
              <a:gd name="connsiteX0" fmla="*/ 0 w 4584879"/>
              <a:gd name="connsiteY0" fmla="*/ 0 h 6863976"/>
              <a:gd name="connsiteX1" fmla="*/ 4584879 w 4584879"/>
              <a:gd name="connsiteY1" fmla="*/ 0 h 6863976"/>
              <a:gd name="connsiteX2" fmla="*/ 3571269 w 4584879"/>
              <a:gd name="connsiteY2" fmla="*/ 6853025 h 6863976"/>
              <a:gd name="connsiteX3" fmla="*/ 0 w 4584879"/>
              <a:gd name="connsiteY3" fmla="*/ 6863976 h 6863976"/>
              <a:gd name="connsiteX4" fmla="*/ 0 w 4584879"/>
              <a:gd name="connsiteY4" fmla="*/ 0 h 6863976"/>
              <a:gd name="connsiteX0" fmla="*/ 0 w 4584879"/>
              <a:gd name="connsiteY0" fmla="*/ 0 h 6863976"/>
              <a:gd name="connsiteX1" fmla="*/ 4584879 w 4584879"/>
              <a:gd name="connsiteY1" fmla="*/ 0 h 6863976"/>
              <a:gd name="connsiteX2" fmla="*/ 3571269 w 4584879"/>
              <a:gd name="connsiteY2" fmla="*/ 6853025 h 6863976"/>
              <a:gd name="connsiteX3" fmla="*/ 0 w 4584879"/>
              <a:gd name="connsiteY3" fmla="*/ 6863976 h 6863976"/>
              <a:gd name="connsiteX4" fmla="*/ 0 w 4584879"/>
              <a:gd name="connsiteY4" fmla="*/ 0 h 6863976"/>
              <a:gd name="connsiteX0" fmla="*/ 0 w 4584879"/>
              <a:gd name="connsiteY0" fmla="*/ 0 h 6863976"/>
              <a:gd name="connsiteX1" fmla="*/ 4584879 w 4584879"/>
              <a:gd name="connsiteY1" fmla="*/ 0 h 6863976"/>
              <a:gd name="connsiteX2" fmla="*/ 3677452 w 4584879"/>
              <a:gd name="connsiteY2" fmla="*/ 6853025 h 6863976"/>
              <a:gd name="connsiteX3" fmla="*/ 0 w 4584879"/>
              <a:gd name="connsiteY3" fmla="*/ 6863976 h 6863976"/>
              <a:gd name="connsiteX4" fmla="*/ 0 w 4584879"/>
              <a:gd name="connsiteY4" fmla="*/ 0 h 6863976"/>
              <a:gd name="connsiteX0" fmla="*/ 0 w 4584879"/>
              <a:gd name="connsiteY0" fmla="*/ 0 h 6874927"/>
              <a:gd name="connsiteX1" fmla="*/ 4584879 w 4584879"/>
              <a:gd name="connsiteY1" fmla="*/ 0 h 6874927"/>
              <a:gd name="connsiteX2" fmla="*/ 3693787 w 4584879"/>
              <a:gd name="connsiteY2" fmla="*/ 6874927 h 6874927"/>
              <a:gd name="connsiteX3" fmla="*/ 0 w 4584879"/>
              <a:gd name="connsiteY3" fmla="*/ 6863976 h 6874927"/>
              <a:gd name="connsiteX4" fmla="*/ 0 w 4584879"/>
              <a:gd name="connsiteY4" fmla="*/ 0 h 6874927"/>
              <a:gd name="connsiteX0" fmla="*/ 0 w 4584879"/>
              <a:gd name="connsiteY0" fmla="*/ 0 h 6874927"/>
              <a:gd name="connsiteX1" fmla="*/ 4584879 w 4584879"/>
              <a:gd name="connsiteY1" fmla="*/ 0 h 6874927"/>
              <a:gd name="connsiteX2" fmla="*/ 3842978 w 4584879"/>
              <a:gd name="connsiteY2" fmla="*/ 6874927 h 6874927"/>
              <a:gd name="connsiteX3" fmla="*/ 0 w 4584879"/>
              <a:gd name="connsiteY3" fmla="*/ 6863976 h 6874927"/>
              <a:gd name="connsiteX4" fmla="*/ 0 w 4584879"/>
              <a:gd name="connsiteY4" fmla="*/ 0 h 6874927"/>
              <a:gd name="connsiteX0" fmla="*/ 0 w 4435688"/>
              <a:gd name="connsiteY0" fmla="*/ 0 h 6874927"/>
              <a:gd name="connsiteX1" fmla="*/ 4435688 w 4435688"/>
              <a:gd name="connsiteY1" fmla="*/ 4763 h 6874927"/>
              <a:gd name="connsiteX2" fmla="*/ 3842978 w 4435688"/>
              <a:gd name="connsiteY2" fmla="*/ 6874927 h 6874927"/>
              <a:gd name="connsiteX3" fmla="*/ 0 w 4435688"/>
              <a:gd name="connsiteY3" fmla="*/ 6863976 h 6874927"/>
              <a:gd name="connsiteX4" fmla="*/ 0 w 4435688"/>
              <a:gd name="connsiteY4" fmla="*/ 0 h 6874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5688" h="6874927">
                <a:moveTo>
                  <a:pt x="0" y="0"/>
                </a:moveTo>
                <a:lnTo>
                  <a:pt x="4435688" y="4763"/>
                </a:lnTo>
                <a:lnTo>
                  <a:pt x="3842978" y="6874927"/>
                </a:lnTo>
                <a:lnTo>
                  <a:pt x="0" y="6863976"/>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a:xfrm>
            <a:off x="980938" y="507484"/>
            <a:ext cx="4439894" cy="1668143"/>
          </a:xfrm>
        </p:spPr>
        <p:txBody>
          <a:bodyPr>
            <a:normAutofit/>
          </a:bodyPr>
          <a:lstStyle/>
          <a:p>
            <a:r>
              <a:rPr lang="fr-CA" dirty="0"/>
              <a:t>Le Soi</a:t>
            </a:r>
          </a:p>
        </p:txBody>
      </p:sp>
      <p:cxnSp>
        <p:nvCxnSpPr>
          <p:cNvPr id="14" name="Straight Connector 13">
            <a:extLst>
              <a:ext uri="{FF2B5EF4-FFF2-40B4-BE49-F238E27FC236}">
                <a16:creationId xmlns:a16="http://schemas.microsoft.com/office/drawing/2014/main" id="{78FBE787-8B1D-40E5-8468-6F665BB5D7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43268" y="0"/>
            <a:ext cx="488370" cy="68804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contenu 2">
            <a:extLst>
              <a:ext uri="{FF2B5EF4-FFF2-40B4-BE49-F238E27FC236}">
                <a16:creationId xmlns:a16="http://schemas.microsoft.com/office/drawing/2014/main" id="{AD2BC64A-E3A2-47B4-8B72-FC78DCB95642}"/>
              </a:ext>
            </a:extLst>
          </p:cNvPr>
          <p:cNvSpPr>
            <a:spLocks noGrp="1"/>
          </p:cNvSpPr>
          <p:nvPr>
            <p:ph idx="1"/>
          </p:nvPr>
        </p:nvSpPr>
        <p:spPr>
          <a:xfrm>
            <a:off x="900861" y="1948303"/>
            <a:ext cx="4439894" cy="4113531"/>
          </a:xfrm>
        </p:spPr>
        <p:txBody>
          <a:bodyPr>
            <a:normAutofit/>
          </a:bodyPr>
          <a:lstStyle/>
          <a:p>
            <a:pPr marL="0" indent="0" algn="l">
              <a:buNone/>
            </a:pPr>
            <a:r>
              <a:rPr lang="fr-CA" b="0" i="0" dirty="0">
                <a:solidFill>
                  <a:srgbClr val="202122"/>
                </a:solidFill>
                <a:effectLst/>
                <a:latin typeface="Arial" panose="020B0604020202020204" pitchFamily="34" charset="0"/>
              </a:rPr>
              <a:t>En psychologie, c’est l'ensemble des connaissances qu'un individu possède à propos de lui-même </a:t>
            </a:r>
            <a:r>
              <a:rPr lang="fr-CA" b="0" i="0" dirty="0">
                <a:solidFill>
                  <a:schemeClr val="tx1"/>
                </a:solidFill>
                <a:effectLst/>
                <a:latin typeface="Arial" panose="020B0604020202020204" pitchFamily="34" charset="0"/>
              </a:rPr>
              <a:t>(</a:t>
            </a:r>
            <a:r>
              <a:rPr lang="fr-CA" b="0" i="0" u="none" strike="noStrike" dirty="0">
                <a:solidFill>
                  <a:schemeClr val="tx1"/>
                </a:solidFill>
                <a:effectLst/>
                <a:latin typeface="Arial" panose="020B0604020202020204" pitchFamily="34" charset="0"/>
                <a:hlinkClick r:id="rId2" tooltip="Image de soi">
                  <a:extLst>
                    <a:ext uri="{A12FA001-AC4F-418D-AE19-62706E023703}">
                      <ahyp:hlinkClr xmlns:ahyp="http://schemas.microsoft.com/office/drawing/2018/hyperlinkcolor" val="tx"/>
                    </a:ext>
                  </a:extLst>
                </a:hlinkClick>
              </a:rPr>
              <a:t>image de soi</a:t>
            </a:r>
            <a:r>
              <a:rPr lang="fr-CA" b="0" i="0" dirty="0">
                <a:solidFill>
                  <a:schemeClr val="tx1"/>
                </a:solidFill>
                <a:effectLst/>
                <a:latin typeface="Arial" panose="020B0604020202020204" pitchFamily="34" charset="0"/>
              </a:rPr>
              <a:t>) ainsi que les émotions qui l'accompagnent (</a:t>
            </a:r>
            <a:r>
              <a:rPr lang="fr-CA" dirty="0">
                <a:solidFill>
                  <a:schemeClr val="tx1"/>
                </a:solidFill>
                <a:latin typeface="Arial" panose="020B0604020202020204" pitchFamily="34" charset="0"/>
                <a:hlinkClick r:id="rId3" tooltip="Estime de soi">
                  <a:extLst>
                    <a:ext uri="{A12FA001-AC4F-418D-AE19-62706E023703}">
                      <ahyp:hlinkClr xmlns:ahyp="http://schemas.microsoft.com/office/drawing/2018/hyperlinkcolor" val="tx"/>
                    </a:ext>
                  </a:extLst>
                </a:hlinkClick>
              </a:rPr>
              <a:t>estime et confiance en soi</a:t>
            </a:r>
            <a:r>
              <a:rPr lang="fr-CA" b="0" i="0" dirty="0">
                <a:solidFill>
                  <a:schemeClr val="tx1"/>
                </a:solidFill>
                <a:effectLst/>
                <a:latin typeface="Arial" panose="020B0604020202020204" pitchFamily="34" charset="0"/>
              </a:rPr>
              <a:t>)</a:t>
            </a:r>
            <a:r>
              <a:rPr lang="fr-CA" b="0" i="0" baseline="30000" dirty="0">
                <a:solidFill>
                  <a:schemeClr val="tx1"/>
                </a:solidFill>
                <a:effectLst/>
                <a:latin typeface="Arial" panose="020B0604020202020204" pitchFamily="34" charset="0"/>
              </a:rPr>
              <a:t>1 </a:t>
            </a:r>
          </a:p>
          <a:p>
            <a:pPr marL="0" indent="0" algn="l">
              <a:buNone/>
            </a:pPr>
            <a:endParaRPr lang="fr-CA" b="0" i="0" dirty="0">
              <a:solidFill>
                <a:schemeClr val="tx1"/>
              </a:solidFill>
              <a:effectLst/>
              <a:latin typeface="Arial" panose="020B0604020202020204" pitchFamily="34" charset="0"/>
            </a:endParaRPr>
          </a:p>
        </p:txBody>
      </p:sp>
      <p:sp>
        <p:nvSpPr>
          <p:cNvPr id="4" name="ZoneTexte 3">
            <a:extLst>
              <a:ext uri="{FF2B5EF4-FFF2-40B4-BE49-F238E27FC236}">
                <a16:creationId xmlns:a16="http://schemas.microsoft.com/office/drawing/2014/main" id="{577417E9-7635-413A-B29F-581F63B23413}"/>
              </a:ext>
            </a:extLst>
          </p:cNvPr>
          <p:cNvSpPr txBox="1"/>
          <p:nvPr/>
        </p:nvSpPr>
        <p:spPr>
          <a:xfrm>
            <a:off x="6961655" y="876187"/>
            <a:ext cx="5270384" cy="5262979"/>
          </a:xfrm>
          <a:prstGeom prst="rect">
            <a:avLst/>
          </a:prstGeom>
          <a:noFill/>
        </p:spPr>
        <p:txBody>
          <a:bodyPr wrap="square" rtlCol="0">
            <a:spAutoFit/>
          </a:bodyPr>
          <a:lstStyle/>
          <a:p>
            <a:pPr marL="0" indent="0" algn="l">
              <a:buNone/>
            </a:pPr>
            <a:r>
              <a:rPr lang="fr-CA" sz="2400" i="0" dirty="0">
                <a:solidFill>
                  <a:srgbClr val="202122"/>
                </a:solidFill>
                <a:effectLst/>
                <a:latin typeface="Arial" panose="020B0604020202020204" pitchFamily="34" charset="0"/>
              </a:rPr>
              <a:t>Basé sur:</a:t>
            </a:r>
          </a:p>
          <a:p>
            <a:pPr marL="0" indent="0" algn="l">
              <a:buNone/>
            </a:pPr>
            <a:endParaRPr lang="fr-CA" sz="2400" i="0" dirty="0">
              <a:solidFill>
                <a:srgbClr val="202122"/>
              </a:solidFill>
              <a:effectLst/>
              <a:latin typeface="Arial" panose="020B0604020202020204" pitchFamily="34" charset="0"/>
            </a:endParaRPr>
          </a:p>
          <a:p>
            <a:pPr algn="l">
              <a:buFont typeface="Arial" panose="020B0604020202020204" pitchFamily="34" charset="0"/>
              <a:buChar char="•"/>
            </a:pPr>
            <a:r>
              <a:rPr lang="fr-CA" sz="2400" i="0" dirty="0">
                <a:solidFill>
                  <a:srgbClr val="202122"/>
                </a:solidFill>
                <a:effectLst/>
                <a:latin typeface="Arial" panose="020B0604020202020204" pitchFamily="34" charset="0"/>
              </a:rPr>
              <a:t>La conscience réflexive : la capacité de se distinguer dans l'environnement comme un objet distinct.</a:t>
            </a:r>
          </a:p>
          <a:p>
            <a:pPr algn="l">
              <a:buFont typeface="Arial" panose="020B0604020202020204" pitchFamily="34" charset="0"/>
              <a:buChar char="•"/>
            </a:pPr>
            <a:r>
              <a:rPr lang="fr-CA" sz="2400" i="0" dirty="0">
                <a:solidFill>
                  <a:srgbClr val="202122"/>
                </a:solidFill>
                <a:effectLst/>
                <a:latin typeface="Arial" panose="020B0604020202020204" pitchFamily="34" charset="0"/>
              </a:rPr>
              <a:t>Les</a:t>
            </a:r>
            <a:r>
              <a:rPr lang="fr-CA" sz="2400" i="0" dirty="0">
                <a:solidFill>
                  <a:schemeClr val="tx1"/>
                </a:solidFill>
                <a:effectLst/>
                <a:latin typeface="Arial" panose="020B0604020202020204" pitchFamily="34" charset="0"/>
              </a:rPr>
              <a:t> inférences (déductions) </a:t>
            </a:r>
            <a:r>
              <a:rPr lang="fr-CA" sz="2400" i="0" dirty="0">
                <a:solidFill>
                  <a:srgbClr val="202122"/>
                </a:solidFill>
                <a:effectLst/>
                <a:latin typeface="Arial" panose="020B0604020202020204" pitchFamily="34" charset="0"/>
              </a:rPr>
              <a:t>basées sur le comportement. </a:t>
            </a:r>
          </a:p>
          <a:p>
            <a:pPr algn="l">
              <a:buFont typeface="Arial" panose="020B0604020202020204" pitchFamily="34" charset="0"/>
              <a:buChar char="•"/>
            </a:pPr>
            <a:r>
              <a:rPr lang="fr-CA" sz="2400" i="0" dirty="0">
                <a:solidFill>
                  <a:srgbClr val="202122"/>
                </a:solidFill>
                <a:effectLst/>
                <a:latin typeface="Arial" panose="020B0604020202020204" pitchFamily="34" charset="0"/>
              </a:rPr>
              <a:t>Les inférences (déductions) basées sur les émotions. </a:t>
            </a:r>
          </a:p>
          <a:p>
            <a:pPr algn="l">
              <a:buFont typeface="Arial" panose="020B0604020202020204" pitchFamily="34" charset="0"/>
              <a:buChar char="•"/>
            </a:pPr>
            <a:r>
              <a:rPr lang="fr-CA" sz="2400" i="0" dirty="0">
                <a:solidFill>
                  <a:srgbClr val="202122"/>
                </a:solidFill>
                <a:effectLst/>
                <a:latin typeface="Arial" panose="020B0604020202020204" pitchFamily="34" charset="0"/>
              </a:rPr>
              <a:t>Le soi relationnel ou l'impact de la réaction des autres. </a:t>
            </a:r>
            <a:r>
              <a:rPr lang="fr-CA" sz="2400" dirty="0">
                <a:solidFill>
                  <a:srgbClr val="202122"/>
                </a:solidFill>
                <a:latin typeface="Arial" panose="020B0604020202020204" pitchFamily="34" charset="0"/>
              </a:rPr>
              <a:t>Comparaison avec les autres.</a:t>
            </a:r>
            <a:endParaRPr lang="fr-CA" sz="2400" dirty="0"/>
          </a:p>
          <a:p>
            <a:endParaRPr lang="fr-CA" sz="2400" dirty="0"/>
          </a:p>
        </p:txBody>
      </p:sp>
    </p:spTree>
    <p:extLst>
      <p:ext uri="{BB962C8B-B14F-4D97-AF65-F5344CB8AC3E}">
        <p14:creationId xmlns:p14="http://schemas.microsoft.com/office/powerpoint/2010/main" val="2803807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1CF19D-4C7A-4AD0-8772-F2D386EC37C4}"/>
              </a:ext>
            </a:extLst>
          </p:cNvPr>
          <p:cNvSpPr>
            <a:spLocks noGrp="1"/>
          </p:cNvSpPr>
          <p:nvPr>
            <p:ph type="title"/>
          </p:nvPr>
        </p:nvSpPr>
        <p:spPr/>
        <p:txBody>
          <a:bodyPr/>
          <a:lstStyle/>
          <a:p>
            <a:r>
              <a:rPr lang="fr-CA" dirty="0"/>
              <a:t>Histoire	</a:t>
            </a:r>
          </a:p>
        </p:txBody>
      </p:sp>
      <p:sp>
        <p:nvSpPr>
          <p:cNvPr id="3" name="Espace réservé du contenu 2">
            <a:extLst>
              <a:ext uri="{FF2B5EF4-FFF2-40B4-BE49-F238E27FC236}">
                <a16:creationId xmlns:a16="http://schemas.microsoft.com/office/drawing/2014/main" id="{09087148-C20A-4298-AA07-92AEF071940F}"/>
              </a:ext>
            </a:extLst>
          </p:cNvPr>
          <p:cNvSpPr>
            <a:spLocks noGrp="1"/>
          </p:cNvSpPr>
          <p:nvPr>
            <p:ph idx="1"/>
          </p:nvPr>
        </p:nvSpPr>
        <p:spPr>
          <a:xfrm>
            <a:off x="1143000" y="1579418"/>
            <a:ext cx="9906000" cy="4454560"/>
          </a:xfrm>
        </p:spPr>
        <p:txBody>
          <a:bodyPr>
            <a:normAutofit fontScale="92500" lnSpcReduction="20000"/>
          </a:bodyPr>
          <a:lstStyle/>
          <a:p>
            <a:r>
              <a:rPr lang="fr-CA" dirty="0">
                <a:solidFill>
                  <a:srgbClr val="9A7E5D"/>
                </a:solidFill>
                <a:latin typeface="Arial" panose="020B0604020202020204" pitchFamily="34" charset="0"/>
                <a:hlinkClick r:id="rId2" tooltip="Carl Gustav Jung">
                  <a:extLst>
                    <a:ext uri="{A12FA001-AC4F-418D-AE19-62706E023703}">
                      <ahyp:hlinkClr xmlns:ahyp="http://schemas.microsoft.com/office/drawing/2018/hyperlinkcolor" val="tx"/>
                    </a:ext>
                  </a:extLst>
                </a:hlinkClick>
              </a:rPr>
              <a:t>Freud </a:t>
            </a:r>
            <a:r>
              <a:rPr lang="fr-CA" dirty="0">
                <a:solidFill>
                  <a:srgbClr val="202122"/>
                </a:solidFill>
                <a:latin typeface="Arial" panose="020B0604020202020204" pitchFamily="34" charset="0"/>
              </a:rPr>
              <a:t>et la psychanalyse classique.</a:t>
            </a:r>
          </a:p>
          <a:p>
            <a:pPr marL="0" indent="0">
              <a:buNone/>
            </a:pPr>
            <a:endParaRPr lang="fr-CA" dirty="0">
              <a:solidFill>
                <a:srgbClr val="9A7E5D"/>
              </a:solidFill>
              <a:latin typeface="Arial" panose="020B0604020202020204" pitchFamily="34" charset="0"/>
              <a:hlinkClick r:id="rId2" tooltip="Carl Gustav Jung">
                <a:extLst>
                  <a:ext uri="{A12FA001-AC4F-418D-AE19-62706E023703}">
                    <ahyp:hlinkClr xmlns:ahyp="http://schemas.microsoft.com/office/drawing/2018/hyperlinkcolor" val="tx"/>
                  </a:ext>
                </a:extLst>
              </a:hlinkClick>
            </a:endParaRPr>
          </a:p>
          <a:p>
            <a:pPr algn="ctr"/>
            <a:r>
              <a:rPr lang="fr-CA" b="0" i="0" u="none" strike="noStrike" dirty="0">
                <a:solidFill>
                  <a:srgbClr val="9A7E5D"/>
                </a:solidFill>
                <a:effectLst/>
                <a:latin typeface="Arial" panose="020B0604020202020204" pitchFamily="34" charset="0"/>
                <a:hlinkClick r:id="rId2" tooltip="Carl Gustav Jung">
                  <a:extLst>
                    <a:ext uri="{A12FA001-AC4F-418D-AE19-62706E023703}">
                      <ahyp:hlinkClr xmlns:ahyp="http://schemas.microsoft.com/office/drawing/2018/hyperlinkcolor" val="tx"/>
                    </a:ext>
                  </a:extLst>
                </a:hlinkClick>
              </a:rPr>
              <a:t>Carl Gustav Jung</a:t>
            </a:r>
            <a:r>
              <a:rPr lang="fr-CA" b="0" i="0" dirty="0">
                <a:solidFill>
                  <a:srgbClr val="202122"/>
                </a:solidFill>
                <a:effectLst/>
                <a:latin typeface="Arial" panose="020B0604020202020204" pitchFamily="34" charset="0"/>
              </a:rPr>
              <a:t> utilise le terme Soi pour désigner l'entièreté psychique qui distingue une personne au-delà de ce qu'elle perçoit d'abord (cette perception étant le </a:t>
            </a:r>
            <a:r>
              <a:rPr lang="fr-CA" b="0" i="0" u="none" strike="noStrike" dirty="0">
                <a:solidFill>
                  <a:srgbClr val="0645AD"/>
                </a:solidFill>
                <a:effectLst/>
                <a:latin typeface="Arial" panose="020B0604020202020204" pitchFamily="34" charset="0"/>
                <a:hlinkClick r:id="rId3" tooltip="Moi (psychanalyse)"/>
              </a:rPr>
              <a:t>Moi</a:t>
            </a:r>
            <a:r>
              <a:rPr lang="fr-CA" b="0" i="0" dirty="0">
                <a:solidFill>
                  <a:srgbClr val="202122"/>
                </a:solidFill>
                <a:effectLst/>
                <a:latin typeface="Arial" panose="020B0604020202020204" pitchFamily="34" charset="0"/>
              </a:rPr>
              <a:t> venu de la psychanalyse). Parle de l’âme et de la spiritualité.</a:t>
            </a:r>
          </a:p>
          <a:p>
            <a:pPr marL="0" indent="0">
              <a:buNone/>
            </a:pPr>
            <a:endParaRPr lang="fr-CA" b="0" i="0" dirty="0">
              <a:solidFill>
                <a:srgbClr val="202122"/>
              </a:solidFill>
              <a:effectLst/>
              <a:latin typeface="Arial" panose="020B0604020202020204" pitchFamily="34" charset="0"/>
            </a:endParaRPr>
          </a:p>
          <a:p>
            <a:pPr algn="ctr"/>
            <a:r>
              <a:rPr lang="fr-CA" b="0" i="0" dirty="0">
                <a:solidFill>
                  <a:srgbClr val="202122"/>
                </a:solidFill>
                <a:effectLst/>
                <a:latin typeface="Arial" panose="020B0604020202020204" pitchFamily="34" charset="0"/>
              </a:rPr>
              <a:t> </a:t>
            </a:r>
            <a:r>
              <a:rPr lang="fr-CA" b="0" i="0" u="sng" dirty="0" err="1">
                <a:solidFill>
                  <a:srgbClr val="FAA700"/>
                </a:solidFill>
                <a:effectLst/>
                <a:latin typeface="Arial" panose="020B0604020202020204" pitchFamily="34" charset="0"/>
                <a:hlinkClick r:id="rId4"/>
              </a:rPr>
              <a:t>Melanie</a:t>
            </a:r>
            <a:r>
              <a:rPr lang="fr-CA" b="0" i="0" u="sng" dirty="0">
                <a:solidFill>
                  <a:srgbClr val="FAA700"/>
                </a:solidFill>
                <a:effectLst/>
                <a:latin typeface="Arial" panose="020B0604020202020204" pitchFamily="34" charset="0"/>
                <a:hlinkClick r:id="rId4"/>
              </a:rPr>
              <a:t> Klein</a:t>
            </a:r>
            <a:r>
              <a:rPr lang="fr-CA" b="0" i="0" dirty="0">
                <a:solidFill>
                  <a:srgbClr val="202122"/>
                </a:solidFill>
                <a:effectLst/>
                <a:latin typeface="Arial" panose="020B0604020202020204" pitchFamily="34" charset="0"/>
              </a:rPr>
              <a:t> n'a pas défini une notion du moi particulière, comme Freud a pu le faire : elle emploie souvent « moi » et « soi » de façon interchangeable.</a:t>
            </a:r>
            <a:r>
              <a:rPr lang="fr-CA" b="0" i="0" u="none" strike="noStrike" baseline="30000" dirty="0">
                <a:solidFill>
                  <a:srgbClr val="0645AD"/>
                </a:solidFill>
                <a:effectLst/>
                <a:latin typeface="Arial" panose="020B0604020202020204" pitchFamily="34" charset="0"/>
                <a:hlinkClick r:id="rId5"/>
              </a:rPr>
              <a:t>11</a:t>
            </a:r>
            <a:r>
              <a:rPr lang="fr-CA" b="0" i="0" u="none" strike="noStrike" baseline="30000" dirty="0">
                <a:solidFill>
                  <a:srgbClr val="0645AD"/>
                </a:solidFill>
                <a:effectLst/>
                <a:latin typeface="Arial" panose="020B0604020202020204" pitchFamily="34" charset="0"/>
              </a:rPr>
              <a:t>  </a:t>
            </a:r>
          </a:p>
          <a:p>
            <a:pPr lvl="1"/>
            <a:r>
              <a:rPr lang="fr-CA" b="0" i="0" dirty="0">
                <a:solidFill>
                  <a:srgbClr val="202122"/>
                </a:solidFill>
                <a:effectLst/>
                <a:latin typeface="Arial" panose="020B0604020202020204" pitchFamily="34" charset="0"/>
              </a:rPr>
              <a:t>Le moi est l'instance qui distingue réalité interne et réalité externe. </a:t>
            </a:r>
          </a:p>
          <a:p>
            <a:pPr lvl="1"/>
            <a:r>
              <a:rPr lang="fr-CA" b="0" i="0" dirty="0">
                <a:solidFill>
                  <a:srgbClr val="202122"/>
                </a:solidFill>
                <a:effectLst/>
                <a:latin typeface="Arial" panose="020B0604020202020204" pitchFamily="34" charset="0"/>
              </a:rPr>
              <a:t>Le moi sera remanié tout au long de la vie, par des processus d'</a:t>
            </a:r>
            <a:r>
              <a:rPr lang="fr-CA" b="0" i="0" u="none" strike="noStrike" dirty="0">
                <a:solidFill>
                  <a:srgbClr val="0645AD"/>
                </a:solidFill>
                <a:effectLst/>
                <a:latin typeface="Arial" panose="020B0604020202020204" pitchFamily="34" charset="0"/>
                <a:hlinkClick r:id="rId6" tooltip="Introjection"/>
              </a:rPr>
              <a:t>introjection</a:t>
            </a:r>
            <a:r>
              <a:rPr lang="fr-CA" b="0" i="0" dirty="0">
                <a:solidFill>
                  <a:srgbClr val="202122"/>
                </a:solidFill>
                <a:effectLst/>
                <a:latin typeface="Arial" panose="020B0604020202020204" pitchFamily="34" charset="0"/>
              </a:rPr>
              <a:t> et de </a:t>
            </a:r>
            <a:r>
              <a:rPr lang="fr-CA" b="0" i="0" u="none" strike="noStrike" dirty="0">
                <a:solidFill>
                  <a:srgbClr val="0645AD"/>
                </a:solidFill>
                <a:effectLst/>
                <a:latin typeface="Arial" panose="020B0604020202020204" pitchFamily="34" charset="0"/>
                <a:hlinkClick r:id="rId7" tooltip="Projection (psychanalyse)"/>
              </a:rPr>
              <a:t>projection</a:t>
            </a:r>
            <a:r>
              <a:rPr lang="fr-CA" b="0" i="0" dirty="0">
                <a:solidFill>
                  <a:srgbClr val="202122"/>
                </a:solidFill>
                <a:effectLst/>
                <a:latin typeface="Arial" panose="020B0604020202020204" pitchFamily="34" charset="0"/>
              </a:rPr>
              <a:t>, c’est-à-dire qu'il y aura la vie durant un travail d'appropriation et de rejet, par le biais d'identifications, comme l'</a:t>
            </a:r>
            <a:r>
              <a:rPr lang="fr-CA" b="0" i="0" u="none" strike="noStrike" dirty="0">
                <a:solidFill>
                  <a:srgbClr val="0645AD"/>
                </a:solidFill>
                <a:effectLst/>
                <a:latin typeface="Arial" panose="020B0604020202020204" pitchFamily="34" charset="0"/>
                <a:hlinkClick r:id="rId8" tooltip="Identification projective"/>
              </a:rPr>
              <a:t>identification projective</a:t>
            </a:r>
            <a:r>
              <a:rPr lang="fr-CA" b="0" i="0" dirty="0">
                <a:solidFill>
                  <a:srgbClr val="202122"/>
                </a:solidFill>
                <a:effectLst/>
                <a:latin typeface="Arial" panose="020B0604020202020204" pitchFamily="34" charset="0"/>
              </a:rPr>
              <a:t>.</a:t>
            </a:r>
          </a:p>
          <a:p>
            <a:pPr marL="457200" lvl="1" indent="0">
              <a:buNone/>
            </a:pPr>
            <a:endParaRPr lang="fr-CA" b="0" i="0" dirty="0">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45224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91CF19D-4C7A-4AD0-8772-F2D386EC37C4}"/>
              </a:ext>
            </a:extLst>
          </p:cNvPr>
          <p:cNvSpPr>
            <a:spLocks noGrp="1"/>
          </p:cNvSpPr>
          <p:nvPr>
            <p:ph type="title"/>
          </p:nvPr>
        </p:nvSpPr>
        <p:spPr/>
        <p:txBody>
          <a:bodyPr/>
          <a:lstStyle/>
          <a:p>
            <a:r>
              <a:rPr lang="fr-CA" dirty="0"/>
              <a:t>Histoire	</a:t>
            </a:r>
          </a:p>
        </p:txBody>
      </p:sp>
      <p:sp>
        <p:nvSpPr>
          <p:cNvPr id="3" name="Espace réservé du contenu 2">
            <a:extLst>
              <a:ext uri="{FF2B5EF4-FFF2-40B4-BE49-F238E27FC236}">
                <a16:creationId xmlns:a16="http://schemas.microsoft.com/office/drawing/2014/main" id="{09087148-C20A-4298-AA07-92AEF071940F}"/>
              </a:ext>
            </a:extLst>
          </p:cNvPr>
          <p:cNvSpPr>
            <a:spLocks noGrp="1"/>
          </p:cNvSpPr>
          <p:nvPr>
            <p:ph idx="1"/>
          </p:nvPr>
        </p:nvSpPr>
        <p:spPr>
          <a:xfrm>
            <a:off x="1143000" y="1579418"/>
            <a:ext cx="9906000" cy="4454560"/>
          </a:xfrm>
        </p:spPr>
        <p:txBody>
          <a:bodyPr>
            <a:normAutofit lnSpcReduction="10000"/>
          </a:bodyPr>
          <a:lstStyle/>
          <a:p>
            <a:r>
              <a:rPr lang="fr-CA" u="none" strike="noStrike" dirty="0">
                <a:solidFill>
                  <a:srgbClr val="202122"/>
                </a:solidFill>
                <a:latin typeface="Arial" panose="020B0604020202020204" pitchFamily="34" charset="0"/>
                <a:hlinkClick r:id="rId2" tooltip="Psychologie sociale"/>
              </a:rPr>
              <a:t>P</a:t>
            </a:r>
            <a:r>
              <a:rPr lang="fr-CA" b="0" i="0" u="none" strike="noStrike" dirty="0">
                <a:solidFill>
                  <a:srgbClr val="0645AD"/>
                </a:solidFill>
                <a:effectLst/>
                <a:latin typeface="Arial" panose="020B0604020202020204" pitchFamily="34" charset="0"/>
                <a:hlinkClick r:id="rId2" tooltip="Psychologie sociale"/>
              </a:rPr>
              <a:t>sychologie sociale</a:t>
            </a:r>
            <a:r>
              <a:rPr lang="fr-CA" b="0" i="0" dirty="0">
                <a:solidFill>
                  <a:srgbClr val="202122"/>
                </a:solidFill>
                <a:effectLst/>
                <a:latin typeface="Arial" panose="020B0604020202020204" pitchFamily="34" charset="0"/>
              </a:rPr>
              <a:t> le soi est défini comme un ensemble d'informations sur un individu, auquel cet individu peut avoir accès ainsi que les mécanismes intrapersonnels et interpersonnels qui gèrent cette information d'un point de vue cognitif, émotionnel, comportemental et social. La connaissance de soi comme telle comprend deux dimensions soit le concept de soi et l'estime de soi.</a:t>
            </a:r>
          </a:p>
          <a:p>
            <a:endParaRPr lang="fr-CA" b="0" i="0" dirty="0">
              <a:solidFill>
                <a:srgbClr val="202122"/>
              </a:solidFill>
              <a:effectLst/>
              <a:latin typeface="Arial" panose="020B0604020202020204" pitchFamily="34" charset="0"/>
            </a:endParaRPr>
          </a:p>
          <a:p>
            <a:r>
              <a:rPr lang="fr-CA" b="0" i="0" dirty="0" err="1">
                <a:solidFill>
                  <a:srgbClr val="9A7E5D"/>
                </a:solidFill>
                <a:effectLst/>
                <a:latin typeface="Arial" panose="020B0604020202020204" pitchFamily="34" charset="0"/>
              </a:rPr>
              <a:t>Post-freudien</a:t>
            </a:r>
            <a:r>
              <a:rPr lang="fr-CA" b="0" i="0" dirty="0">
                <a:solidFill>
                  <a:srgbClr val="202122"/>
                </a:solidFill>
                <a:effectLst/>
                <a:latin typeface="Arial" panose="020B0604020202020204" pitchFamily="34" charset="0"/>
              </a:rPr>
              <a:t> désigne que le soi, est une </a:t>
            </a:r>
            <a:r>
              <a:rPr lang="fr-CA" dirty="0">
                <a:solidFill>
                  <a:srgbClr val="202122"/>
                </a:solidFill>
                <a:latin typeface="Arial" panose="020B0604020202020204" pitchFamily="34" charset="0"/>
              </a:rPr>
              <a:t>« </a:t>
            </a:r>
            <a:r>
              <a:rPr lang="fr-CA" b="0" i="0" dirty="0">
                <a:solidFill>
                  <a:srgbClr val="202122"/>
                </a:solidFill>
                <a:effectLst/>
                <a:latin typeface="Arial" panose="020B0604020202020204" pitchFamily="34" charset="0"/>
              </a:rPr>
              <a:t>organisation mentale »</a:t>
            </a:r>
            <a:r>
              <a:rPr lang="fr-CA" baseline="30000" dirty="0">
                <a:solidFill>
                  <a:schemeClr val="tx1"/>
                </a:solidFill>
                <a:latin typeface="Arial" panose="020B0604020202020204" pitchFamily="34" charset="0"/>
              </a:rPr>
              <a:t>2</a:t>
            </a:r>
            <a:r>
              <a:rPr lang="fr-CA" b="0" i="0" dirty="0">
                <a:solidFill>
                  <a:srgbClr val="202122"/>
                </a:solidFill>
                <a:effectLst/>
                <a:latin typeface="Arial" panose="020B0604020202020204" pitchFamily="34" charset="0"/>
              </a:rPr>
              <a:t> différenciée du mo</a:t>
            </a:r>
            <a:r>
              <a:rPr lang="fr-CA" b="0" i="0" dirty="0">
                <a:solidFill>
                  <a:schemeClr val="tx1"/>
                </a:solidFill>
                <a:effectLst/>
                <a:latin typeface="Arial" panose="020B0604020202020204" pitchFamily="34" charset="0"/>
              </a:rPr>
              <a:t>i</a:t>
            </a:r>
            <a:r>
              <a:rPr lang="fr-CA" b="0" i="0" baseline="30000" dirty="0">
                <a:solidFill>
                  <a:schemeClr val="tx1"/>
                </a:solidFill>
                <a:effectLst/>
                <a:latin typeface="Arial" panose="020B0604020202020204" pitchFamily="34" charset="0"/>
              </a:rPr>
              <a:t> </a:t>
            </a:r>
          </a:p>
          <a:p>
            <a:pPr lvl="1"/>
            <a:r>
              <a:rPr lang="fr-CA" b="0" i="0" u="none" strike="noStrike" dirty="0">
                <a:solidFill>
                  <a:srgbClr val="0645AD"/>
                </a:solidFill>
                <a:effectLst/>
                <a:latin typeface="Arial" panose="020B0604020202020204" pitchFamily="34" charset="0"/>
                <a:hlinkClick r:id="rId3" tooltip="Heinz Hartmann"/>
              </a:rPr>
              <a:t>1950 Heinz Hartmann</a:t>
            </a:r>
            <a:r>
              <a:rPr lang="fr-CA" b="0" i="0" dirty="0">
                <a:solidFill>
                  <a:srgbClr val="202122"/>
                </a:solidFill>
                <a:effectLst/>
                <a:latin typeface="Arial" panose="020B0604020202020204" pitchFamily="34" charset="0"/>
              </a:rPr>
              <a:t> en </a:t>
            </a:r>
            <a:r>
              <a:rPr lang="fr-CA" b="0" i="1" u="none" strike="noStrike" dirty="0">
                <a:solidFill>
                  <a:srgbClr val="0645AD"/>
                </a:solidFill>
                <a:effectLst/>
                <a:latin typeface="Arial" panose="020B0604020202020204" pitchFamily="34" charset="0"/>
                <a:hlinkClick r:id="rId4" tooltip="Ego-psychology"/>
              </a:rPr>
              <a:t>Ego psychology</a:t>
            </a:r>
            <a:r>
              <a:rPr lang="fr-CA" baseline="30000" dirty="0">
                <a:solidFill>
                  <a:schemeClr val="tx1"/>
                </a:solidFill>
                <a:latin typeface="Arial" panose="020B0604020202020204" pitchFamily="34" charset="0"/>
              </a:rPr>
              <a:t>4</a:t>
            </a:r>
          </a:p>
          <a:p>
            <a:pPr lvl="1"/>
            <a:r>
              <a:rPr lang="fr-CA" b="0" i="0" dirty="0">
                <a:solidFill>
                  <a:srgbClr val="202122"/>
                </a:solidFill>
                <a:effectLst/>
                <a:latin typeface="Arial" panose="020B0604020202020204" pitchFamily="34" charset="0"/>
              </a:rPr>
              <a:t>1960, dans l’école anglaise, par </a:t>
            </a:r>
            <a:r>
              <a:rPr lang="fr-CA" b="0" i="0" u="none" strike="noStrike" dirty="0">
                <a:solidFill>
                  <a:srgbClr val="0645AD"/>
                </a:solidFill>
                <a:effectLst/>
                <a:latin typeface="Arial" panose="020B0604020202020204" pitchFamily="34" charset="0"/>
                <a:hlinkClick r:id="rId5" tooltip="Donald Winnicott"/>
              </a:rPr>
              <a:t>Donald Winnicott</a:t>
            </a:r>
            <a:r>
              <a:rPr lang="fr-CA" b="0" i="0" dirty="0">
                <a:solidFill>
                  <a:srgbClr val="202122"/>
                </a:solidFill>
                <a:effectLst/>
                <a:latin typeface="Arial" panose="020B0604020202020204" pitchFamily="34" charset="0"/>
              </a:rPr>
              <a:t> avec </a:t>
            </a:r>
            <a:r>
              <a:rPr lang="fr-CA" b="0" i="0" u="none" strike="noStrike" dirty="0">
                <a:solidFill>
                  <a:srgbClr val="0645AD"/>
                </a:solidFill>
                <a:effectLst/>
                <a:latin typeface="Arial" panose="020B0604020202020204" pitchFamily="34" charset="0"/>
                <a:hlinkClick r:id="rId6" tooltip="Vrai self et faux self"/>
              </a:rPr>
              <a:t>le vrai et le faux self</a:t>
            </a:r>
            <a:r>
              <a:rPr lang="fr-CA" b="0" i="0" u="none" strike="noStrike" baseline="30000" dirty="0">
                <a:solidFill>
                  <a:schemeClr val="tx1"/>
                </a:solidFill>
                <a:effectLst/>
                <a:latin typeface="Arial" panose="020B0604020202020204" pitchFamily="34" charset="0"/>
              </a:rPr>
              <a:t>4</a:t>
            </a:r>
            <a:r>
              <a:rPr lang="fr-CA" u="none" strike="noStrike" baseline="30000" dirty="0">
                <a:solidFill>
                  <a:srgbClr val="202122"/>
                </a:solidFill>
                <a:latin typeface="Arial" panose="020B0604020202020204" pitchFamily="34" charset="0"/>
              </a:rPr>
              <a:t>,</a:t>
            </a:r>
            <a:r>
              <a:rPr lang="fr-CA" b="0" i="0" dirty="0">
                <a:solidFill>
                  <a:srgbClr val="202122"/>
                </a:solidFill>
                <a:effectLst/>
                <a:latin typeface="Arial" panose="020B0604020202020204" pitchFamily="34" charset="0"/>
              </a:rPr>
              <a:t> </a:t>
            </a:r>
            <a:r>
              <a:rPr lang="fr-CA" b="0" i="0" dirty="0" err="1">
                <a:solidFill>
                  <a:srgbClr val="D5CABC"/>
                </a:solidFill>
                <a:effectLst/>
                <a:latin typeface="Arial" panose="020B0604020202020204" pitchFamily="34" charset="0"/>
              </a:rPr>
              <a:t>Bolby</a:t>
            </a:r>
            <a:r>
              <a:rPr lang="fr-CA" b="0" i="0" dirty="0">
                <a:solidFill>
                  <a:srgbClr val="202122"/>
                </a:solidFill>
                <a:effectLst/>
                <a:latin typeface="Arial" panose="020B0604020202020204" pitchFamily="34" charset="0"/>
              </a:rPr>
              <a:t> et l’attachement et </a:t>
            </a:r>
            <a:r>
              <a:rPr lang="fr-CA" b="0" i="0" u="none" strike="noStrike" dirty="0">
                <a:solidFill>
                  <a:srgbClr val="0645AD"/>
                </a:solidFill>
                <a:effectLst/>
                <a:latin typeface="Arial" panose="020B0604020202020204" pitchFamily="34" charset="0"/>
                <a:hlinkClick r:id="rId7" tooltip="Heinz Kohut"/>
              </a:rPr>
              <a:t>Heinz Kohut</a:t>
            </a:r>
            <a:r>
              <a:rPr lang="fr-CA" baseline="30000" dirty="0">
                <a:solidFill>
                  <a:schemeClr val="tx1"/>
                </a:solidFill>
                <a:latin typeface="Arial" panose="020B0604020202020204" pitchFamily="34" charset="0"/>
              </a:rPr>
              <a:t>3</a:t>
            </a:r>
            <a:endParaRPr lang="fr-CA" b="0" i="0" u="none" strike="noStrike" baseline="30000" dirty="0">
              <a:solidFill>
                <a:schemeClr val="tx1"/>
              </a:solidFill>
              <a:effectLst/>
              <a:latin typeface="Arial" panose="020B0604020202020204" pitchFamily="34" charset="0"/>
            </a:endParaRPr>
          </a:p>
          <a:p>
            <a:endParaRPr lang="fr-CA" b="0" i="0" dirty="0">
              <a:solidFill>
                <a:srgbClr val="202122"/>
              </a:solidFill>
              <a:effectLst/>
              <a:latin typeface="Arial" panose="020B0604020202020204" pitchFamily="34" charset="0"/>
            </a:endParaRPr>
          </a:p>
        </p:txBody>
      </p:sp>
    </p:spTree>
    <p:extLst>
      <p:ext uri="{BB962C8B-B14F-4D97-AF65-F5344CB8AC3E}">
        <p14:creationId xmlns:p14="http://schemas.microsoft.com/office/powerpoint/2010/main" val="14436124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8222250-799A-4AD0-9BD1-BE6EB7A06A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B770432A-C0A6-4D4F-AE2C-705049DAB8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6244921" y="-5976"/>
            <a:ext cx="5947079" cy="6874927"/>
          </a:xfrm>
          <a:custGeom>
            <a:avLst/>
            <a:gdLst>
              <a:gd name="connsiteX0" fmla="*/ 0 w 4584879"/>
              <a:gd name="connsiteY0" fmla="*/ 0 h 6863976"/>
              <a:gd name="connsiteX1" fmla="*/ 4584879 w 4584879"/>
              <a:gd name="connsiteY1" fmla="*/ 0 h 6863976"/>
              <a:gd name="connsiteX2" fmla="*/ 2493114 w 4584879"/>
              <a:gd name="connsiteY2" fmla="*/ 6863976 h 6863976"/>
              <a:gd name="connsiteX3" fmla="*/ 0 w 4584879"/>
              <a:gd name="connsiteY3" fmla="*/ 6863976 h 6863976"/>
              <a:gd name="connsiteX0" fmla="*/ 0 w 4584879"/>
              <a:gd name="connsiteY0" fmla="*/ 0 h 6863976"/>
              <a:gd name="connsiteX1" fmla="*/ 4584879 w 4584879"/>
              <a:gd name="connsiteY1" fmla="*/ 0 h 6863976"/>
              <a:gd name="connsiteX2" fmla="*/ 3571269 w 4584879"/>
              <a:gd name="connsiteY2" fmla="*/ 6853025 h 6863976"/>
              <a:gd name="connsiteX3" fmla="*/ 0 w 4584879"/>
              <a:gd name="connsiteY3" fmla="*/ 6863976 h 6863976"/>
              <a:gd name="connsiteX4" fmla="*/ 0 w 4584879"/>
              <a:gd name="connsiteY4" fmla="*/ 0 h 6863976"/>
              <a:gd name="connsiteX0" fmla="*/ 0 w 4584879"/>
              <a:gd name="connsiteY0" fmla="*/ 0 h 6863976"/>
              <a:gd name="connsiteX1" fmla="*/ 4584879 w 4584879"/>
              <a:gd name="connsiteY1" fmla="*/ 0 h 6863976"/>
              <a:gd name="connsiteX2" fmla="*/ 3571269 w 4584879"/>
              <a:gd name="connsiteY2" fmla="*/ 6853025 h 6863976"/>
              <a:gd name="connsiteX3" fmla="*/ 0 w 4584879"/>
              <a:gd name="connsiteY3" fmla="*/ 6863976 h 6863976"/>
              <a:gd name="connsiteX4" fmla="*/ 0 w 4584879"/>
              <a:gd name="connsiteY4" fmla="*/ 0 h 6863976"/>
              <a:gd name="connsiteX0" fmla="*/ 0 w 4584879"/>
              <a:gd name="connsiteY0" fmla="*/ 0 h 6863976"/>
              <a:gd name="connsiteX1" fmla="*/ 4584879 w 4584879"/>
              <a:gd name="connsiteY1" fmla="*/ 0 h 6863976"/>
              <a:gd name="connsiteX2" fmla="*/ 3677452 w 4584879"/>
              <a:gd name="connsiteY2" fmla="*/ 6853025 h 6863976"/>
              <a:gd name="connsiteX3" fmla="*/ 0 w 4584879"/>
              <a:gd name="connsiteY3" fmla="*/ 6863976 h 6863976"/>
              <a:gd name="connsiteX4" fmla="*/ 0 w 4584879"/>
              <a:gd name="connsiteY4" fmla="*/ 0 h 6863976"/>
              <a:gd name="connsiteX0" fmla="*/ 0 w 4584879"/>
              <a:gd name="connsiteY0" fmla="*/ 0 h 6874927"/>
              <a:gd name="connsiteX1" fmla="*/ 4584879 w 4584879"/>
              <a:gd name="connsiteY1" fmla="*/ 0 h 6874927"/>
              <a:gd name="connsiteX2" fmla="*/ 3693787 w 4584879"/>
              <a:gd name="connsiteY2" fmla="*/ 6874927 h 6874927"/>
              <a:gd name="connsiteX3" fmla="*/ 0 w 4584879"/>
              <a:gd name="connsiteY3" fmla="*/ 6863976 h 6874927"/>
              <a:gd name="connsiteX4" fmla="*/ 0 w 4584879"/>
              <a:gd name="connsiteY4" fmla="*/ 0 h 6874927"/>
              <a:gd name="connsiteX0" fmla="*/ 0 w 4584879"/>
              <a:gd name="connsiteY0" fmla="*/ 0 h 6874927"/>
              <a:gd name="connsiteX1" fmla="*/ 4584879 w 4584879"/>
              <a:gd name="connsiteY1" fmla="*/ 0 h 6874927"/>
              <a:gd name="connsiteX2" fmla="*/ 3842978 w 4584879"/>
              <a:gd name="connsiteY2" fmla="*/ 6874927 h 6874927"/>
              <a:gd name="connsiteX3" fmla="*/ 0 w 4584879"/>
              <a:gd name="connsiteY3" fmla="*/ 6863976 h 6874927"/>
              <a:gd name="connsiteX4" fmla="*/ 0 w 4584879"/>
              <a:gd name="connsiteY4" fmla="*/ 0 h 6874927"/>
              <a:gd name="connsiteX0" fmla="*/ 0 w 4435688"/>
              <a:gd name="connsiteY0" fmla="*/ 0 h 6874927"/>
              <a:gd name="connsiteX1" fmla="*/ 4435688 w 4435688"/>
              <a:gd name="connsiteY1" fmla="*/ 4763 h 6874927"/>
              <a:gd name="connsiteX2" fmla="*/ 3842978 w 4435688"/>
              <a:gd name="connsiteY2" fmla="*/ 6874927 h 6874927"/>
              <a:gd name="connsiteX3" fmla="*/ 0 w 4435688"/>
              <a:gd name="connsiteY3" fmla="*/ 6863976 h 6874927"/>
              <a:gd name="connsiteX4" fmla="*/ 0 w 4435688"/>
              <a:gd name="connsiteY4" fmla="*/ 0 h 6874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35688" h="6874927">
                <a:moveTo>
                  <a:pt x="0" y="0"/>
                </a:moveTo>
                <a:lnTo>
                  <a:pt x="4435688" y="4763"/>
                </a:lnTo>
                <a:lnTo>
                  <a:pt x="3842978" y="6874927"/>
                </a:lnTo>
                <a:lnTo>
                  <a:pt x="0" y="6863976"/>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a:xfrm>
            <a:off x="7218705" y="542926"/>
            <a:ext cx="4439894" cy="1668143"/>
          </a:xfrm>
        </p:spPr>
        <p:txBody>
          <a:bodyPr>
            <a:normAutofit/>
          </a:bodyPr>
          <a:lstStyle/>
          <a:p>
            <a:r>
              <a:rPr lang="fr-CA" dirty="0"/>
              <a:t>Le moi</a:t>
            </a:r>
          </a:p>
        </p:txBody>
      </p:sp>
      <p:pic>
        <p:nvPicPr>
          <p:cNvPr id="5" name="Image 4" descr="Une image contenant carte&#10;&#10;Description générée automatiquement">
            <a:extLst>
              <a:ext uri="{FF2B5EF4-FFF2-40B4-BE49-F238E27FC236}">
                <a16:creationId xmlns:a16="http://schemas.microsoft.com/office/drawing/2014/main" id="{886A73E9-3C4B-48A7-A820-AF0B6C81EE22}"/>
              </a:ext>
            </a:extLst>
          </p:cNvPr>
          <p:cNvPicPr>
            <a:picLocks noChangeAspect="1"/>
          </p:cNvPicPr>
          <p:nvPr/>
        </p:nvPicPr>
        <p:blipFill>
          <a:blip r:embed="rId2"/>
          <a:stretch>
            <a:fillRect/>
          </a:stretch>
        </p:blipFill>
        <p:spPr>
          <a:xfrm>
            <a:off x="616176" y="141347"/>
            <a:ext cx="5479824" cy="6597709"/>
          </a:xfrm>
          <a:prstGeom prst="rect">
            <a:avLst/>
          </a:prstGeom>
        </p:spPr>
      </p:pic>
      <p:cxnSp>
        <p:nvCxnSpPr>
          <p:cNvPr id="14" name="Straight Connector 13">
            <a:extLst>
              <a:ext uri="{FF2B5EF4-FFF2-40B4-BE49-F238E27FC236}">
                <a16:creationId xmlns:a16="http://schemas.microsoft.com/office/drawing/2014/main" id="{78FBE787-8B1D-40E5-8468-6F665BB5D7C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6243268" y="0"/>
            <a:ext cx="488370" cy="6880404"/>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contenu 2">
            <a:extLst>
              <a:ext uri="{FF2B5EF4-FFF2-40B4-BE49-F238E27FC236}">
                <a16:creationId xmlns:a16="http://schemas.microsoft.com/office/drawing/2014/main" id="{AD2BC64A-E3A2-47B4-8B72-FC78DCB95642}"/>
              </a:ext>
            </a:extLst>
          </p:cNvPr>
          <p:cNvSpPr>
            <a:spLocks noGrp="1"/>
          </p:cNvSpPr>
          <p:nvPr>
            <p:ph idx="1"/>
          </p:nvPr>
        </p:nvSpPr>
        <p:spPr>
          <a:xfrm>
            <a:off x="7218706" y="2211069"/>
            <a:ext cx="4439894" cy="4113531"/>
          </a:xfrm>
        </p:spPr>
        <p:txBody>
          <a:bodyPr>
            <a:normAutofit lnSpcReduction="10000"/>
          </a:bodyPr>
          <a:lstStyle/>
          <a:p>
            <a:r>
              <a:rPr lang="fr-CA" dirty="0"/>
              <a:t>Approche freudienne </a:t>
            </a:r>
            <a:r>
              <a:rPr lang="fr-CA" baseline="30000" dirty="0"/>
              <a:t>6</a:t>
            </a:r>
          </a:p>
          <a:p>
            <a:endParaRPr lang="fr-CA" baseline="30000" dirty="0"/>
          </a:p>
          <a:p>
            <a:pPr marL="0" indent="0">
              <a:buNone/>
            </a:pPr>
            <a:r>
              <a:rPr lang="fr-CA" b="0" i="0" dirty="0">
                <a:solidFill>
                  <a:srgbClr val="202124"/>
                </a:solidFill>
                <a:effectLst/>
              </a:rPr>
              <a:t>L'</a:t>
            </a:r>
            <a:r>
              <a:rPr lang="fr-CA" b="1" i="0" dirty="0">
                <a:solidFill>
                  <a:srgbClr val="202124"/>
                </a:solidFill>
                <a:effectLst/>
              </a:rPr>
              <a:t>ego</a:t>
            </a:r>
            <a:r>
              <a:rPr lang="fr-CA" b="0" i="0" dirty="0">
                <a:solidFill>
                  <a:srgbClr val="202124"/>
                </a:solidFill>
                <a:effectLst/>
              </a:rPr>
              <a:t> est la conscience que l'on a de soi, c'est en quelque sorte ce qu'on perçoit de sa personnalité. </a:t>
            </a:r>
          </a:p>
          <a:p>
            <a:pPr marL="0" indent="0">
              <a:buNone/>
            </a:pPr>
            <a:endParaRPr lang="fr-CA" dirty="0">
              <a:solidFill>
                <a:srgbClr val="202124"/>
              </a:solidFill>
            </a:endParaRPr>
          </a:p>
          <a:p>
            <a:pPr marL="0" indent="0">
              <a:buNone/>
            </a:pPr>
            <a:r>
              <a:rPr lang="fr-CA" b="0" i="0" dirty="0">
                <a:solidFill>
                  <a:srgbClr val="202124"/>
                </a:solidFill>
                <a:effectLst/>
              </a:rPr>
              <a:t>En psychanalyse, l'</a:t>
            </a:r>
            <a:r>
              <a:rPr lang="fr-CA" b="1" i="0" dirty="0">
                <a:solidFill>
                  <a:srgbClr val="202124"/>
                </a:solidFill>
                <a:effectLst/>
              </a:rPr>
              <a:t>ego</a:t>
            </a:r>
            <a:r>
              <a:rPr lang="fr-CA" b="0" i="0" dirty="0">
                <a:solidFill>
                  <a:srgbClr val="202124"/>
                </a:solidFill>
                <a:effectLst/>
              </a:rPr>
              <a:t> (qu'on appelle aussi le « moi », le « je ») serait chargé d'équilibrer nos impulsions, notre code moral et la réalité du monde. C'est l'arbitre.</a:t>
            </a:r>
            <a:endParaRPr lang="fr-CA" dirty="0"/>
          </a:p>
        </p:txBody>
      </p:sp>
    </p:spTree>
    <p:extLst>
      <p:ext uri="{BB962C8B-B14F-4D97-AF65-F5344CB8AC3E}">
        <p14:creationId xmlns:p14="http://schemas.microsoft.com/office/powerpoint/2010/main" val="14471047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a:xfrm>
            <a:off x="1129553" y="511309"/>
            <a:ext cx="9577116" cy="1221957"/>
          </a:xfrm>
        </p:spPr>
        <p:txBody>
          <a:bodyPr anchor="ctr">
            <a:normAutofit/>
          </a:bodyPr>
          <a:lstStyle/>
          <a:p>
            <a:r>
              <a:rPr lang="fr-CA" dirty="0"/>
              <a:t>Le moi- Erikson</a:t>
            </a:r>
          </a:p>
        </p:txBody>
      </p:sp>
      <p:cxnSp>
        <p:nvCxnSpPr>
          <p:cNvPr id="23" name="Straight Connector 22">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contenu 2">
            <a:extLst>
              <a:ext uri="{FF2B5EF4-FFF2-40B4-BE49-F238E27FC236}">
                <a16:creationId xmlns:a16="http://schemas.microsoft.com/office/drawing/2014/main" id="{AD2BC64A-E3A2-47B4-8B72-FC78DCB95642}"/>
              </a:ext>
            </a:extLst>
          </p:cNvPr>
          <p:cNvSpPr>
            <a:spLocks noGrp="1"/>
          </p:cNvSpPr>
          <p:nvPr>
            <p:ph idx="1"/>
          </p:nvPr>
        </p:nvSpPr>
        <p:spPr>
          <a:xfrm>
            <a:off x="1129553" y="2420471"/>
            <a:ext cx="8362790" cy="3884410"/>
          </a:xfrm>
        </p:spPr>
        <p:txBody>
          <a:bodyPr anchor="ctr">
            <a:normAutofit lnSpcReduction="10000"/>
          </a:bodyPr>
          <a:lstStyle/>
          <a:p>
            <a:pPr marL="0" indent="0">
              <a:buNone/>
            </a:pPr>
            <a:r>
              <a:rPr lang="fr-CA" dirty="0"/>
              <a:t>Le développement psycho-social</a:t>
            </a:r>
            <a:r>
              <a:rPr lang="fr-CA" baseline="-25000" dirty="0"/>
              <a:t>10,11</a:t>
            </a:r>
          </a:p>
          <a:p>
            <a:r>
              <a:rPr lang="fr-CA" dirty="0"/>
              <a:t>Influences sociales, culturelles, parentales dans le développement de la personnalité qui est au cœur de l’identité du moi.</a:t>
            </a:r>
          </a:p>
          <a:p>
            <a:r>
              <a:rPr lang="fr-CA" dirty="0"/>
              <a:t>Le moi conscient est l’instance la plus importante de la personnalité. </a:t>
            </a:r>
          </a:p>
          <a:p>
            <a:r>
              <a:rPr lang="fr-CA" dirty="0"/>
              <a:t>Ce développement se fait en 8 stades de développement de la personnalité (tout au long de la vie). À chaque stade la personne a à résoudre une crise développementale qui consiste à rechercher un équilibre entre 2 pôles : 1 positif, 1 négatif. </a:t>
            </a:r>
          </a:p>
          <a:p>
            <a:r>
              <a:rPr lang="fr-CA" dirty="0"/>
              <a:t>Bien résolue, en résulte une force adaptative.</a:t>
            </a:r>
          </a:p>
        </p:txBody>
      </p:sp>
      <p:cxnSp>
        <p:nvCxnSpPr>
          <p:cNvPr id="29" name="Straight Connector 28">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13746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a:xfrm>
            <a:off x="1129553" y="511309"/>
            <a:ext cx="9577116" cy="1221957"/>
          </a:xfrm>
        </p:spPr>
        <p:txBody>
          <a:bodyPr anchor="ctr">
            <a:normAutofit/>
          </a:bodyPr>
          <a:lstStyle/>
          <a:p>
            <a:r>
              <a:rPr lang="fr-CA" dirty="0"/>
              <a:t>Le moi</a:t>
            </a:r>
          </a:p>
        </p:txBody>
      </p:sp>
      <p:cxnSp>
        <p:nvCxnSpPr>
          <p:cNvPr id="23" name="Straight Connector 22">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contenu 2">
            <a:extLst>
              <a:ext uri="{FF2B5EF4-FFF2-40B4-BE49-F238E27FC236}">
                <a16:creationId xmlns:a16="http://schemas.microsoft.com/office/drawing/2014/main" id="{AD2BC64A-E3A2-47B4-8B72-FC78DCB95642}"/>
              </a:ext>
            </a:extLst>
          </p:cNvPr>
          <p:cNvSpPr>
            <a:spLocks noGrp="1"/>
          </p:cNvSpPr>
          <p:nvPr>
            <p:ph idx="1"/>
          </p:nvPr>
        </p:nvSpPr>
        <p:spPr>
          <a:xfrm>
            <a:off x="1129553" y="2420471"/>
            <a:ext cx="5479065" cy="3884410"/>
          </a:xfrm>
        </p:spPr>
        <p:txBody>
          <a:bodyPr anchor="ctr">
            <a:normAutofit fontScale="92500"/>
          </a:bodyPr>
          <a:lstStyle/>
          <a:p>
            <a:r>
              <a:rPr lang="fr-CA" dirty="0"/>
              <a:t>Théories de l’attachement </a:t>
            </a:r>
            <a:r>
              <a:rPr lang="fr-CA" baseline="-25000" dirty="0"/>
              <a:t>9</a:t>
            </a:r>
            <a:r>
              <a:rPr lang="fr-CA" dirty="0"/>
              <a:t> et Ego psychologie</a:t>
            </a:r>
          </a:p>
          <a:p>
            <a:pPr marL="0" indent="0">
              <a:buNone/>
            </a:pPr>
            <a:r>
              <a:rPr lang="fr-CA" b="0" i="0" dirty="0">
                <a:effectLst/>
              </a:rPr>
              <a:t>Les expériences précoces avec les figures d’attachement permettent l'émergence progressive d'un système de pensées, de souvenirs, de croyances, d'attentes, d'émotions et de comportements à propos du </a:t>
            </a:r>
            <a:r>
              <a:rPr lang="fr-CA" b="0" i="0" u="none" strike="noStrike" dirty="0">
                <a:effectLst/>
                <a:hlinkClick r:id="rId2" tooltip="Moi (psychanalyse)"/>
              </a:rPr>
              <a:t>moi</a:t>
            </a:r>
            <a:r>
              <a:rPr lang="fr-CA" b="0" i="0" dirty="0">
                <a:effectLst/>
              </a:rPr>
              <a:t> et des autres, en particulier de formes types (</a:t>
            </a:r>
            <a:r>
              <a:rPr lang="fr-CA" b="0" i="0" u="none" strike="noStrike" dirty="0">
                <a:effectLst/>
                <a:hlinkClick r:id="rId3" tooltip="Schème (psychologie)"/>
              </a:rPr>
              <a:t>schèmes</a:t>
            </a:r>
            <a:r>
              <a:rPr lang="fr-CA" b="0" i="0" dirty="0">
                <a:effectLst/>
              </a:rPr>
              <a:t>) de relation. </a:t>
            </a:r>
            <a:r>
              <a:rPr lang="fr-CA" b="0" i="0" baseline="30000" dirty="0">
                <a:effectLst/>
              </a:rPr>
              <a:t>7, 8</a:t>
            </a:r>
          </a:p>
          <a:p>
            <a:pPr marL="0" indent="0">
              <a:buNone/>
            </a:pPr>
            <a:endParaRPr lang="fr-CA" b="0" i="0" baseline="30000" dirty="0">
              <a:effectLst/>
            </a:endParaRPr>
          </a:p>
          <a:p>
            <a:pPr marL="0" indent="0">
              <a:buNone/>
            </a:pPr>
            <a:r>
              <a:rPr lang="fr-CA" dirty="0"/>
              <a:t>L’Ego psychologie parlera plutôt des relations d’objets</a:t>
            </a:r>
          </a:p>
        </p:txBody>
      </p:sp>
      <p:pic>
        <p:nvPicPr>
          <p:cNvPr id="6" name="Image 5" descr="Une image contenant personne, toilette&#10;&#10;Description générée automatiquement">
            <a:extLst>
              <a:ext uri="{FF2B5EF4-FFF2-40B4-BE49-F238E27FC236}">
                <a16:creationId xmlns:a16="http://schemas.microsoft.com/office/drawing/2014/main" id="{36932D90-6DD0-414D-8E3B-36C1F4623002}"/>
              </a:ext>
            </a:extLst>
          </p:cNvPr>
          <p:cNvPicPr>
            <a:picLocks noChangeAspect="1"/>
          </p:cNvPicPr>
          <p:nvPr/>
        </p:nvPicPr>
        <p:blipFill rotWithShape="1">
          <a:blip r:embed="rId4"/>
          <a:srcRect l="4090" r="32259"/>
          <a:stretch/>
        </p:blipFill>
        <p:spPr>
          <a:xfrm>
            <a:off x="7331151" y="2098513"/>
            <a:ext cx="4629792" cy="4533249"/>
          </a:xfrm>
          <a:prstGeom prst="rect">
            <a:avLst/>
          </a:prstGeom>
        </p:spPr>
      </p:pic>
      <p:cxnSp>
        <p:nvCxnSpPr>
          <p:cNvPr id="29" name="Straight Connector 28">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5784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D6309531-94CD-4CF6-AACE-80EC085E0F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a:xfrm>
            <a:off x="4966447" y="386315"/>
            <a:ext cx="6665363" cy="1382233"/>
          </a:xfrm>
          <a:solidFill>
            <a:schemeClr val="bg1">
              <a:lumMod val="85000"/>
            </a:schemeClr>
          </a:solidFill>
        </p:spPr>
        <p:txBody>
          <a:bodyPr>
            <a:normAutofit/>
          </a:bodyPr>
          <a:lstStyle/>
          <a:p>
            <a:r>
              <a:rPr lang="fr-CA" dirty="0"/>
              <a:t>Conception yogique</a:t>
            </a:r>
          </a:p>
        </p:txBody>
      </p:sp>
      <p:pic>
        <p:nvPicPr>
          <p:cNvPr id="5" name="Image 4" descr="Une image contenant lumière, flou&#10;&#10;Description générée automatiquement">
            <a:extLst>
              <a:ext uri="{FF2B5EF4-FFF2-40B4-BE49-F238E27FC236}">
                <a16:creationId xmlns:a16="http://schemas.microsoft.com/office/drawing/2014/main" id="{04FDA5E9-B104-48BB-AF1B-A7F688224581}"/>
              </a:ext>
            </a:extLst>
          </p:cNvPr>
          <p:cNvPicPr>
            <a:picLocks noChangeAspect="1"/>
          </p:cNvPicPr>
          <p:nvPr/>
        </p:nvPicPr>
        <p:blipFill rotWithShape="1">
          <a:blip r:embed="rId2"/>
          <a:srcRect l="24798" r="26978" b="2"/>
          <a:stretch/>
        </p:blipFill>
        <p:spPr>
          <a:xfrm>
            <a:off x="20" y="-7444"/>
            <a:ext cx="4966427" cy="6874330"/>
          </a:xfrm>
          <a:custGeom>
            <a:avLst/>
            <a:gdLst/>
            <a:ahLst/>
            <a:cxnLst/>
            <a:rect l="l" t="t" r="r" b="b"/>
            <a:pathLst>
              <a:path w="4966447" h="6874330">
                <a:moveTo>
                  <a:pt x="0" y="0"/>
                </a:moveTo>
                <a:lnTo>
                  <a:pt x="4966447" y="0"/>
                </a:lnTo>
                <a:lnTo>
                  <a:pt x="3355712" y="6874330"/>
                </a:lnTo>
                <a:lnTo>
                  <a:pt x="0" y="6874330"/>
                </a:lnTo>
                <a:close/>
              </a:path>
            </a:pathLst>
          </a:custGeom>
        </p:spPr>
      </p:pic>
      <p:sp>
        <p:nvSpPr>
          <p:cNvPr id="3" name="Espace réservé du contenu 2">
            <a:extLst>
              <a:ext uri="{FF2B5EF4-FFF2-40B4-BE49-F238E27FC236}">
                <a16:creationId xmlns:a16="http://schemas.microsoft.com/office/drawing/2014/main" id="{AD2BC64A-E3A2-47B4-8B72-FC78DCB95642}"/>
              </a:ext>
            </a:extLst>
          </p:cNvPr>
          <p:cNvSpPr>
            <a:spLocks noGrp="1"/>
          </p:cNvSpPr>
          <p:nvPr>
            <p:ph idx="1"/>
          </p:nvPr>
        </p:nvSpPr>
        <p:spPr>
          <a:xfrm>
            <a:off x="5146158" y="1996966"/>
            <a:ext cx="6238687" cy="5034455"/>
          </a:xfrm>
        </p:spPr>
        <p:txBody>
          <a:bodyPr>
            <a:normAutofit fontScale="92500" lnSpcReduction="10000"/>
          </a:bodyPr>
          <a:lstStyle/>
          <a:p>
            <a:r>
              <a:rPr lang="fr-CA" b="1" dirty="0"/>
              <a:t>EGO</a:t>
            </a:r>
            <a:r>
              <a:rPr lang="fr-CA" dirty="0"/>
              <a:t>  c’est la partie de nous qui se croit séparé, qui a peur, qui doute, qui juge et qui cherche à se défendre.</a:t>
            </a:r>
          </a:p>
          <a:p>
            <a:r>
              <a:rPr lang="fr-CA" dirty="0"/>
              <a:t>Personnalité est composée de nos croyances et des schémas que nous avons adoptés tout au long de notre vie en fonction de notre environnement.</a:t>
            </a:r>
          </a:p>
          <a:p>
            <a:r>
              <a:rPr lang="fr-CA" b="1" dirty="0"/>
              <a:t>ÂME</a:t>
            </a:r>
            <a:r>
              <a:rPr lang="fr-CA" dirty="0"/>
              <a:t> c’est la partie de nous qui est consciente de l’unité, cette union avec le tout, jamais séparé, toujours connecté. C’est un rayon aimant de la Source (Dieu, Divin, SOI). Nous y avons accès en allant à l’intérieur de nous.</a:t>
            </a:r>
          </a:p>
          <a:p>
            <a:r>
              <a:rPr lang="fr-CA" dirty="0"/>
              <a:t>Nous vivons dans un monde qui nous encourage à regarder à l'extérieur de nous-mêmes pour nous épanouir, alors que le Yoga nous amène à regarder </a:t>
            </a:r>
            <a:r>
              <a:rPr lang="fr-CA"/>
              <a:t>à l’intérieur </a:t>
            </a:r>
            <a:r>
              <a:rPr lang="fr-CA" dirty="0"/>
              <a:t>de nous.</a:t>
            </a:r>
          </a:p>
        </p:txBody>
      </p:sp>
      <p:cxnSp>
        <p:nvCxnSpPr>
          <p:cNvPr id="40" name="Straight Connector 39">
            <a:extLst>
              <a:ext uri="{FF2B5EF4-FFF2-40B4-BE49-F238E27FC236}">
                <a16:creationId xmlns:a16="http://schemas.microsoft.com/office/drawing/2014/main" id="{F75BF611-D2A5-4454-8C47-95B0BC42284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3627455" y="-19394"/>
            <a:ext cx="806149" cy="6877392"/>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0643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49183F-5DC8-48E9-B96F-B535C889485D}"/>
              </a:ext>
            </a:extLst>
          </p:cNvPr>
          <p:cNvSpPr>
            <a:spLocks noGrp="1"/>
          </p:cNvSpPr>
          <p:nvPr>
            <p:ph idx="1"/>
          </p:nvPr>
        </p:nvSpPr>
        <p:spPr/>
        <p:txBody>
          <a:bodyPr>
            <a:normAutofit fontScale="92500"/>
          </a:bodyPr>
          <a:lstStyle/>
          <a:p>
            <a:pPr marL="0" indent="0">
              <a:buNone/>
            </a:pPr>
            <a:r>
              <a:rPr lang="fr-FR" sz="2400" dirty="0"/>
              <a:t>« Pure et lumineuse, l’âme replonge dans la matière pour s’élever dans les hautes vibrations.</a:t>
            </a:r>
          </a:p>
          <a:p>
            <a:pPr marL="0" indent="0">
              <a:buNone/>
            </a:pPr>
            <a:r>
              <a:rPr lang="fr-FR" sz="2400" dirty="0"/>
              <a:t>Elle se donne les possibilités de vivre de multiples expériences dans toutes ses dimensions en explorant simultanément de nombreuses voies d’incarnation.</a:t>
            </a:r>
          </a:p>
          <a:p>
            <a:pPr marL="0" indent="0">
              <a:buNone/>
            </a:pPr>
            <a:r>
              <a:rPr lang="fr-FR" sz="2400" dirty="0"/>
              <a:t>Entendre et répondre à la demande de l’âme, c’est adhérer et contribuer à la réalisation du plan divin, nous offrant en retour une expérience de vie riche, fructueuse et rayonnante. </a:t>
            </a:r>
          </a:p>
          <a:p>
            <a:pPr marL="0" indent="0">
              <a:buNone/>
            </a:pPr>
            <a:r>
              <a:rPr lang="fr-FR" sz="2400" dirty="0"/>
              <a:t>De nature éternelle, son évolution requiert des ajustements constants…</a:t>
            </a:r>
          </a:p>
          <a:p>
            <a:pPr marL="0" indent="0">
              <a:buNone/>
            </a:pPr>
            <a:r>
              <a:rPr lang="fr-FR" sz="2400" dirty="0"/>
              <a:t>Issue de la source, elle marque le corps de sa présence…</a:t>
            </a:r>
          </a:p>
          <a:p>
            <a:pPr marL="0" indent="0">
              <a:buNone/>
            </a:pPr>
            <a:r>
              <a:rPr lang="fr-FR" sz="2400" dirty="0"/>
              <a:t>Embrassez la magie de votre âme. »</a:t>
            </a:r>
          </a:p>
          <a:p>
            <a:pPr marL="0" indent="0">
              <a:buNone/>
            </a:pPr>
            <a:r>
              <a:rPr lang="fr-FR" sz="2400" dirty="0" err="1"/>
              <a:t>Jayendra</a:t>
            </a:r>
            <a:r>
              <a:rPr lang="fr-FR" sz="2400" dirty="0"/>
              <a:t> </a:t>
            </a:r>
            <a:r>
              <a:rPr lang="fr-FR" sz="2400" dirty="0" err="1"/>
              <a:t>Das</a:t>
            </a:r>
            <a:r>
              <a:rPr lang="fr-FR" sz="2400" dirty="0"/>
              <a:t> Maharaj</a:t>
            </a:r>
          </a:p>
          <a:p>
            <a:pPr marL="0" indent="0">
              <a:buNone/>
            </a:pPr>
            <a:endParaRPr lang="fr-CA" dirty="0"/>
          </a:p>
        </p:txBody>
      </p:sp>
      <p:sp>
        <p:nvSpPr>
          <p:cNvPr id="4" name="Titre 1">
            <a:extLst>
              <a:ext uri="{FF2B5EF4-FFF2-40B4-BE49-F238E27FC236}">
                <a16:creationId xmlns:a16="http://schemas.microsoft.com/office/drawing/2014/main" id="{FAFF3D7F-E72B-5A40-A74D-99A057DC4D39}"/>
              </a:ext>
            </a:extLst>
          </p:cNvPr>
          <p:cNvSpPr>
            <a:spLocks noGrp="1"/>
          </p:cNvSpPr>
          <p:nvPr/>
        </p:nvSpPr>
        <p:spPr>
          <a:xfrm>
            <a:off x="1143000" y="683991"/>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fr-FR" sz="4400" b="0" i="0" u="none" strike="noStrike" kern="1200" cap="none" spc="0" normalizeH="0" baseline="0" noProof="0" dirty="0">
                <a:ln>
                  <a:noFill/>
                </a:ln>
                <a:solidFill>
                  <a:sysClr val="windowText" lastClr="000000"/>
                </a:solidFill>
                <a:effectLst/>
                <a:uLnTx/>
                <a:uFillTx/>
                <a:latin typeface="Calibri Light" panose="020F0302020204030204"/>
                <a:ea typeface="+mj-ea"/>
                <a:cs typeface="+mj-cs"/>
              </a:rPr>
              <a:t>L’amour et le grand ménage de l’âme</a:t>
            </a:r>
          </a:p>
        </p:txBody>
      </p:sp>
    </p:spTree>
    <p:extLst>
      <p:ext uri="{BB962C8B-B14F-4D97-AF65-F5344CB8AC3E}">
        <p14:creationId xmlns:p14="http://schemas.microsoft.com/office/powerpoint/2010/main" val="2109683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5B8092E2-D77A-4CE6-BB2D-6269784456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02CD835-4B0F-45D6-9B85-B049A1005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3"/>
            <a:ext cx="12192000" cy="20089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a:xfrm>
            <a:off x="1129553" y="511309"/>
            <a:ext cx="9577116" cy="1221957"/>
          </a:xfrm>
        </p:spPr>
        <p:txBody>
          <a:bodyPr anchor="ctr">
            <a:normAutofit/>
          </a:bodyPr>
          <a:lstStyle/>
          <a:p>
            <a:r>
              <a:rPr lang="fr-CA" dirty="0"/>
              <a:t>réflexion</a:t>
            </a:r>
          </a:p>
        </p:txBody>
      </p:sp>
      <p:cxnSp>
        <p:nvCxnSpPr>
          <p:cNvPr id="23" name="Straight Connector 22">
            <a:extLst>
              <a:ext uri="{FF2B5EF4-FFF2-40B4-BE49-F238E27FC236}">
                <a16:creationId xmlns:a16="http://schemas.microsoft.com/office/drawing/2014/main" id="{7971A1EC-5980-40B2-973F-0D3D6630DBE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0" y="0"/>
            <a:ext cx="311971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0049A56-C4C2-4C0F-9F4F-D0E34391D96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78117" y="0"/>
            <a:ext cx="340591"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7D02BE56-7EB5-4E62-B6E2-1C49E470A96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0" y="1299548"/>
            <a:ext cx="1769035" cy="69557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3" name="Espace réservé du contenu 2">
            <a:extLst>
              <a:ext uri="{FF2B5EF4-FFF2-40B4-BE49-F238E27FC236}">
                <a16:creationId xmlns:a16="http://schemas.microsoft.com/office/drawing/2014/main" id="{AD2BC64A-E3A2-47B4-8B72-FC78DCB95642}"/>
              </a:ext>
            </a:extLst>
          </p:cNvPr>
          <p:cNvSpPr>
            <a:spLocks noGrp="1"/>
          </p:cNvSpPr>
          <p:nvPr>
            <p:ph idx="1"/>
          </p:nvPr>
        </p:nvSpPr>
        <p:spPr>
          <a:xfrm>
            <a:off x="619432" y="2420471"/>
            <a:ext cx="10974921" cy="3884410"/>
          </a:xfrm>
        </p:spPr>
        <p:txBody>
          <a:bodyPr anchor="ctr">
            <a:normAutofit/>
          </a:bodyPr>
          <a:lstStyle/>
          <a:p>
            <a:r>
              <a:rPr lang="fr-CA" dirty="0"/>
              <a:t>Que pensez-vous de l’âme et de l’ego ?</a:t>
            </a:r>
          </a:p>
          <a:p>
            <a:r>
              <a:rPr lang="fr-CA" dirty="0"/>
              <a:t>Comment pouvez-vous voir les manifestations de l’ego dans votre vie, dans votre personnalité ?</a:t>
            </a:r>
          </a:p>
          <a:p>
            <a:r>
              <a:rPr lang="fr-CA" dirty="0"/>
              <a:t>Qu’est ce que la conception yogique de l’ego apporte ou ajoute à </a:t>
            </a:r>
            <a:r>
              <a:rPr lang="fr-CA"/>
              <a:t>la psychologie ?</a:t>
            </a:r>
            <a:endParaRPr lang="fr-CA" dirty="0"/>
          </a:p>
        </p:txBody>
      </p:sp>
      <p:cxnSp>
        <p:nvCxnSpPr>
          <p:cNvPr id="29" name="Straight Connector 28">
            <a:extLst>
              <a:ext uri="{FF2B5EF4-FFF2-40B4-BE49-F238E27FC236}">
                <a16:creationId xmlns:a16="http://schemas.microsoft.com/office/drawing/2014/main" id="{C4595B06-EDA5-4E45-BED4-7891E7E0CD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331150" y="1171094"/>
            <a:ext cx="4860850" cy="82402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79C9A5D-F572-476A-99A9-700077150BB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flipV="1">
            <a:off x="8968704" y="0"/>
            <a:ext cx="2147217" cy="1995117"/>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9592DA5-68A4-46A6-90EA-F0304FF8EED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1594353" y="-14436"/>
            <a:ext cx="239059" cy="200955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96961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12A04A-170E-45F5-987E-2A73033E6F5A}"/>
              </a:ext>
            </a:extLst>
          </p:cNvPr>
          <p:cNvSpPr>
            <a:spLocks noGrp="1"/>
          </p:cNvSpPr>
          <p:nvPr>
            <p:ph type="title"/>
          </p:nvPr>
        </p:nvSpPr>
        <p:spPr/>
        <p:txBody>
          <a:bodyPr>
            <a:normAutofit/>
          </a:bodyPr>
          <a:lstStyle/>
          <a:p>
            <a:r>
              <a:rPr lang="fr-CA" dirty="0"/>
              <a:t>L’AME et/ou L’EGO (l’esprit)</a:t>
            </a:r>
          </a:p>
        </p:txBody>
      </p:sp>
      <p:sp>
        <p:nvSpPr>
          <p:cNvPr id="4" name="Espace réservé du contenu 3">
            <a:extLst>
              <a:ext uri="{FF2B5EF4-FFF2-40B4-BE49-F238E27FC236}">
                <a16:creationId xmlns:a16="http://schemas.microsoft.com/office/drawing/2014/main" id="{0ABE6729-5E7E-443E-9A94-CD1A76EA4F42}"/>
              </a:ext>
            </a:extLst>
          </p:cNvPr>
          <p:cNvSpPr>
            <a:spLocks noGrp="1"/>
          </p:cNvSpPr>
          <p:nvPr>
            <p:ph sz="half" idx="1"/>
          </p:nvPr>
        </p:nvSpPr>
        <p:spPr>
          <a:xfrm>
            <a:off x="689316" y="6324598"/>
            <a:ext cx="8567225" cy="533401"/>
          </a:xfrm>
        </p:spPr>
        <p:txBody>
          <a:bodyPr>
            <a:normAutofit/>
          </a:bodyPr>
          <a:lstStyle/>
          <a:p>
            <a:pPr marL="0" indent="0">
              <a:buNone/>
            </a:pPr>
            <a:r>
              <a:rPr lang="fr-CA" dirty="0"/>
              <a:t>Selon </a:t>
            </a:r>
            <a:r>
              <a:rPr lang="fr-CA" dirty="0" err="1"/>
              <a:t>Francois</a:t>
            </a:r>
            <a:r>
              <a:rPr lang="fr-CA" dirty="0"/>
              <a:t> Cheng  https://youtu.be/o9huU-FLdmg</a:t>
            </a:r>
          </a:p>
        </p:txBody>
      </p:sp>
      <p:pic>
        <p:nvPicPr>
          <p:cNvPr id="6" name="Média en ligne 5" title="François Cheng nous parle de son dernier ouvrage «De l'âme»">
            <a:hlinkClick r:id="" action="ppaction://media"/>
            <a:extLst>
              <a:ext uri="{FF2B5EF4-FFF2-40B4-BE49-F238E27FC236}">
                <a16:creationId xmlns:a16="http://schemas.microsoft.com/office/drawing/2014/main" id="{381B70C8-DA00-49BF-953B-C71F2946EE3C}"/>
              </a:ext>
            </a:extLst>
          </p:cNvPr>
          <p:cNvPicPr>
            <a:picLocks noRot="1" noChangeAspect="1"/>
          </p:cNvPicPr>
          <p:nvPr>
            <a:videoFile r:link="rId1"/>
          </p:nvPr>
        </p:nvPicPr>
        <p:blipFill>
          <a:blip r:embed="rId3"/>
          <a:stretch>
            <a:fillRect/>
          </a:stretch>
        </p:blipFill>
        <p:spPr>
          <a:xfrm>
            <a:off x="2341098" y="1717927"/>
            <a:ext cx="8153400" cy="4606671"/>
          </a:xfrm>
          <a:prstGeom prst="rect">
            <a:avLst/>
          </a:prstGeom>
        </p:spPr>
      </p:pic>
    </p:spTree>
    <p:extLst>
      <p:ext uri="{BB962C8B-B14F-4D97-AF65-F5344CB8AC3E}">
        <p14:creationId xmlns:p14="http://schemas.microsoft.com/office/powerpoint/2010/main" val="563845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C733E-F36E-B746-A4BD-FAEA125871C3}"/>
              </a:ext>
            </a:extLst>
          </p:cNvPr>
          <p:cNvSpPr>
            <a:spLocks noGrp="1"/>
          </p:cNvSpPr>
          <p:nvPr>
            <p:ph type="title"/>
          </p:nvPr>
        </p:nvSpPr>
        <p:spPr>
          <a:xfrm>
            <a:off x="328695" y="763170"/>
            <a:ext cx="8911687" cy="1580563"/>
          </a:xfrm>
        </p:spPr>
        <p:txBody>
          <a:bodyPr>
            <a:normAutofit fontScale="90000"/>
          </a:bodyPr>
          <a:lstStyle/>
          <a:p>
            <a:r>
              <a:rPr lang="fr-FR" altLang="fr-FR" dirty="0">
                <a:solidFill>
                  <a:srgbClr val="444444"/>
                </a:solidFill>
                <a:latin typeface="Arial" panose="020B0604020202020204" pitchFamily="34" charset="0"/>
              </a:rPr>
              <a:t>La légende des deux oiseaux</a:t>
            </a:r>
            <a:br>
              <a:rPr lang="fr-FR" altLang="fr-FR" dirty="0">
                <a:solidFill>
                  <a:srgbClr val="444444"/>
                </a:solidFill>
                <a:latin typeface="Arial" panose="020B0604020202020204" pitchFamily="34" charset="0"/>
              </a:rPr>
            </a:br>
            <a:br>
              <a:rPr lang="fr-FR" altLang="fr-FR" dirty="0">
                <a:solidFill>
                  <a:srgbClr val="444444"/>
                </a:solidFill>
                <a:latin typeface="Arial" panose="020B0604020202020204" pitchFamily="34" charset="0"/>
              </a:rPr>
            </a:br>
            <a:r>
              <a:rPr lang="fr-CA" sz="2200" b="1" dirty="0">
                <a:latin typeface="Arial" panose="020B0604020202020204" pitchFamily="34" charset="0"/>
                <a:cs typeface="Arial" panose="020B0604020202020204" pitchFamily="34" charset="0"/>
              </a:rPr>
              <a:t>Légende tirée de la "</a:t>
            </a:r>
            <a:r>
              <a:rPr lang="fr-CA" sz="2200" b="1" dirty="0" err="1">
                <a:latin typeface="Arial" panose="020B0604020202020204" pitchFamily="34" charset="0"/>
                <a:cs typeface="Arial" panose="020B0604020202020204" pitchFamily="34" charset="0"/>
              </a:rPr>
              <a:t>Mundaka</a:t>
            </a:r>
            <a:r>
              <a:rPr lang="fr-CA" sz="2200" b="1" dirty="0">
                <a:latin typeface="Arial" panose="020B0604020202020204" pitchFamily="34" charset="0"/>
                <a:cs typeface="Arial" panose="020B0604020202020204" pitchFamily="34" charset="0"/>
              </a:rPr>
              <a:t> Upanishad", racontée par </a:t>
            </a:r>
            <a:r>
              <a:rPr lang="fr-CA" sz="2200" b="1" dirty="0" err="1">
                <a:latin typeface="Arial" panose="020B0604020202020204" pitchFamily="34" charset="0"/>
                <a:cs typeface="Arial" panose="020B0604020202020204" pitchFamily="34" charset="0"/>
              </a:rPr>
              <a:t>Vivekananda</a:t>
            </a:r>
            <a:br>
              <a:rPr lang="fr-CA" sz="2200" dirty="0">
                <a:latin typeface="Arial" panose="020B0604020202020204" pitchFamily="34" charset="0"/>
                <a:cs typeface="Arial" panose="020B0604020202020204" pitchFamily="34" charset="0"/>
              </a:rPr>
            </a:br>
            <a:r>
              <a:rPr lang="fr-CA" sz="2200" b="1" dirty="0" err="1">
                <a:latin typeface="Arial" panose="020B0604020202020204" pitchFamily="34" charset="0"/>
                <a:cs typeface="Arial" panose="020B0604020202020204" pitchFamily="34" charset="0"/>
              </a:rPr>
              <a:t>Vivekananda</a:t>
            </a:r>
            <a:r>
              <a:rPr lang="fr-CA" sz="2200" b="1" dirty="0">
                <a:latin typeface="Arial" panose="020B0604020202020204" pitchFamily="34" charset="0"/>
                <a:cs typeface="Arial" panose="020B0604020202020204" pitchFamily="34" charset="0"/>
              </a:rPr>
              <a:t>.</a:t>
            </a:r>
            <a:br>
              <a:rPr lang="fr-CA" sz="2200" dirty="0">
                <a:latin typeface="Arial" panose="020B0604020202020204" pitchFamily="34" charset="0"/>
                <a:cs typeface="Arial" panose="020B0604020202020204" pitchFamily="34" charset="0"/>
              </a:rPr>
            </a:br>
            <a:br>
              <a:rPr lang="fr-FR" altLang="fr-FR" dirty="0">
                <a:solidFill>
                  <a:srgbClr val="444444"/>
                </a:solidFill>
                <a:latin typeface="Arial" panose="020B0604020202020204" pitchFamily="34" charset="0"/>
              </a:rPr>
            </a:br>
            <a:endParaRPr lang="fr-FR" dirty="0"/>
          </a:p>
        </p:txBody>
      </p:sp>
      <p:sp>
        <p:nvSpPr>
          <p:cNvPr id="3" name="Rectangle 2">
            <a:extLst>
              <a:ext uri="{FF2B5EF4-FFF2-40B4-BE49-F238E27FC236}">
                <a16:creationId xmlns:a16="http://schemas.microsoft.com/office/drawing/2014/main" id="{FC2B5221-8591-9B45-A7CE-38C7CE1A0B5E}"/>
              </a:ext>
            </a:extLst>
          </p:cNvPr>
          <p:cNvSpPr/>
          <p:nvPr/>
        </p:nvSpPr>
        <p:spPr>
          <a:xfrm>
            <a:off x="1057503" y="2744605"/>
            <a:ext cx="8911687" cy="5016758"/>
          </a:xfrm>
          <a:prstGeom prst="rect">
            <a:avLst/>
          </a:prstGeom>
        </p:spPr>
        <p:txBody>
          <a:bodyPr wrap="square">
            <a:spAutoFit/>
          </a:bodyPr>
          <a:lstStyle/>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Sur le même arbre se trouvent deux oiseaux, l’un perché tout en haut, l’autre en bas dans les branches. Celui qui est en haut est calme et silencieux, resplendissant d’un merveilleux plumage aux reflets d’or.</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Celui d’en bas mange tour à tour les fruits aux brillantes couleurs, soit amers, soit sucrés. Il saute de branche en branche, tantôt heureux, tantôt malheureux.</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Lorsqu’il goûte un fruit particulièrement amer, il est très déçu et inconsciemment son regard s’élève vers le faîte de l’arbre où l’éblouissant oiseau ne bouge ni ne mange.</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L’oiseau du bas envie cette paix, mais se remet à manger des fruits et oublie l’oiseau du sommet, jusqu’au jour où un fruit vraiment trop amer le fait sombrer dans le désespoir.</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Alors de nouveau il lève les yeux, et dans un effort il parvient tout près de l’oiseau magnifique.</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Les reflets dorés de son plumage l’enveloppe lui-même dans un flot de lumière, le pénètrent et le dissolvent en une brume diaphane.</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Il se sent fondre et disparaître..............…</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En fait, il n’y a toujours eu qu’un seul oiseau, celui du bas n’était que le reflet, le rêve de celui du haut.</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Les fruits doux et amers qu’il mangeait, ces joies et ces peines qu’il a vécues tour à tour, n’étaient que vaines chimères. Le seul oiseau véritable est toujours là, au faite de l’arbre de la Vie, calme et silencieux.</a:t>
            </a:r>
            <a:endParaRPr lang="fr-FR" altLang="fr-FR" sz="1600" dirty="0">
              <a:cs typeface="Arial" panose="020B0604020202020204" pitchFamily="34" charset="0"/>
            </a:endParaRPr>
          </a:p>
          <a:p>
            <a:pPr lvl="0" defTabSz="914400" eaLnBrk="0" fontAlgn="base" hangingPunct="0">
              <a:spcBef>
                <a:spcPct val="0"/>
              </a:spcBef>
              <a:spcAft>
                <a:spcPct val="0"/>
              </a:spcAft>
            </a:pPr>
            <a:r>
              <a:rPr lang="fr-FR" altLang="fr-FR" sz="1600" i="1" dirty="0">
                <a:solidFill>
                  <a:srgbClr val="000000"/>
                </a:solidFill>
                <a:cs typeface="Arial" panose="020B0604020202020204" pitchFamily="34" charset="0"/>
              </a:rPr>
              <a:t>Il est l’Âme humaine au-delà des bonheurs et des peines.</a:t>
            </a:r>
          </a:p>
        </p:txBody>
      </p:sp>
      <p:pic>
        <p:nvPicPr>
          <p:cNvPr id="5" name="Picture 4">
            <a:extLst>
              <a:ext uri="{FF2B5EF4-FFF2-40B4-BE49-F238E27FC236}">
                <a16:creationId xmlns:a16="http://schemas.microsoft.com/office/drawing/2014/main" id="{DF142C33-75D5-5543-92C8-88C75C24A5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1748" y="6459"/>
            <a:ext cx="3100251" cy="19364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23187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BBA0F75-5EDB-3846-8EFC-D1FA70463EAB}"/>
              </a:ext>
            </a:extLst>
          </p:cNvPr>
          <p:cNvSpPr/>
          <p:nvPr/>
        </p:nvSpPr>
        <p:spPr>
          <a:xfrm>
            <a:off x="1381397" y="1168568"/>
            <a:ext cx="10559143" cy="5565626"/>
          </a:xfrm>
          <a:prstGeom prst="rect">
            <a:avLst/>
          </a:prstGeom>
        </p:spPr>
        <p:txBody>
          <a:bodyPr wrap="square">
            <a:spAutoFit/>
          </a:bodyPr>
          <a:lstStyle/>
          <a:p>
            <a:pPr fontAlgn="base">
              <a:lnSpc>
                <a:spcPts val="1465"/>
              </a:lnSpc>
              <a:spcAft>
                <a:spcPts val="1560"/>
              </a:spcAft>
            </a:pPr>
            <a:r>
              <a:rPr lang="fr-FR" altLang="fr-FR" sz="2000">
                <a:solidFill>
                  <a:srgbClr val="444444"/>
                </a:solidFill>
                <a:latin typeface="Arial" panose="020B0604020202020204" pitchFamily="34" charset="0"/>
              </a:rPr>
              <a:t>La légende des deux oiseaux (suite)</a:t>
            </a:r>
          </a:p>
          <a:p>
            <a:pPr fontAlgn="base">
              <a:lnSpc>
                <a:spcPts val="1465"/>
              </a:lnSpc>
              <a:spcAft>
                <a:spcPts val="1560"/>
              </a:spcAft>
            </a:pPr>
            <a:r>
              <a:rPr lang="fr-CA" sz="2000">
                <a:solidFill>
                  <a:srgbClr val="000000"/>
                </a:solidFill>
                <a:latin typeface="Arial" panose="020B0604020202020204" pitchFamily="34" charset="0"/>
                <a:cs typeface="Arial" panose="020B0604020202020204" pitchFamily="34" charset="0"/>
              </a:rPr>
              <a:t>D'après les UPANISHADS (texte de base de l'hindouisme), on peut comparer l’homme à ces deux oiseaux : l’un des oiseaux, celui qui mange les fruits, c’est le « moi » ou l’Ego. L’autre oiseau, qui le regarde manger, c’est le « soi » et il regarde comme un témoin.</a:t>
            </a:r>
            <a:endParaRPr lang="fr-CA" sz="2000">
              <a:solidFill>
                <a:srgbClr val="444444"/>
              </a:solidFill>
              <a:latin typeface="Arial" panose="020B0604020202020204" pitchFamily="34" charset="0"/>
              <a:cs typeface="Arial" panose="020B0604020202020204" pitchFamily="34" charset="0"/>
            </a:endParaRPr>
          </a:p>
          <a:p>
            <a:pPr fontAlgn="base">
              <a:lnSpc>
                <a:spcPts val="1465"/>
              </a:lnSpc>
              <a:spcAft>
                <a:spcPts val="1560"/>
              </a:spcAft>
            </a:pPr>
            <a:r>
              <a:rPr lang="fr-CA" sz="2000">
                <a:solidFill>
                  <a:srgbClr val="000000"/>
                </a:solidFill>
                <a:latin typeface="Arial" panose="020B0604020202020204" pitchFamily="34" charset="0"/>
                <a:cs typeface="Arial" panose="020B0604020202020204" pitchFamily="34" charset="0"/>
              </a:rPr>
              <a:t>Dans notre quotidien, c’est la même chose : c’est « notre égo » qui mange, qui bouge, qui travaille, qui s’amuse, qui stresse, qui déprime….</a:t>
            </a:r>
            <a:endParaRPr lang="fr-CA" sz="2000">
              <a:solidFill>
                <a:srgbClr val="444444"/>
              </a:solidFill>
              <a:latin typeface="Arial" panose="020B0604020202020204" pitchFamily="34" charset="0"/>
              <a:cs typeface="Arial" panose="020B0604020202020204" pitchFamily="34" charset="0"/>
            </a:endParaRPr>
          </a:p>
          <a:p>
            <a:pPr fontAlgn="base">
              <a:lnSpc>
                <a:spcPts val="1465"/>
              </a:lnSpc>
              <a:spcAft>
                <a:spcPts val="1560"/>
              </a:spcAft>
            </a:pPr>
            <a:r>
              <a:rPr lang="fr-CA" sz="2000">
                <a:solidFill>
                  <a:srgbClr val="000000"/>
                </a:solidFill>
                <a:latin typeface="Arial" panose="020B0604020202020204" pitchFamily="34" charset="0"/>
                <a:cs typeface="Arial" panose="020B0604020202020204" pitchFamily="34" charset="0"/>
              </a:rPr>
              <a:t>Le « soi » n’a pas besoin de tout cela pour exister : il est juste le témoin qui observe.</a:t>
            </a:r>
            <a:endParaRPr lang="fr-CA" sz="2000">
              <a:solidFill>
                <a:srgbClr val="444444"/>
              </a:solidFill>
              <a:latin typeface="Arial" panose="020B0604020202020204" pitchFamily="34" charset="0"/>
              <a:cs typeface="Arial" panose="020B0604020202020204" pitchFamily="34" charset="0"/>
            </a:endParaRPr>
          </a:p>
          <a:p>
            <a:pPr fontAlgn="base">
              <a:lnSpc>
                <a:spcPts val="1465"/>
              </a:lnSpc>
              <a:spcAft>
                <a:spcPts val="1560"/>
              </a:spcAft>
            </a:pPr>
            <a:r>
              <a:rPr lang="fr-CA" sz="2000">
                <a:solidFill>
                  <a:srgbClr val="000000"/>
                </a:solidFill>
                <a:latin typeface="Arial" panose="020B0604020202020204" pitchFamily="34" charset="0"/>
                <a:cs typeface="Arial" panose="020B0604020202020204" pitchFamily="34" charset="0"/>
              </a:rPr>
              <a:t>Alors, posons-nous la question : qui est déprimé ? qui rumine ? qui stresse ? c’est « le moi » car le « soi » est détaché de tout cela. Mais lorsque notre oiseau « moi » prend trop d’importance, alors notre oiseau « soi » est caché.</a:t>
            </a:r>
            <a:endParaRPr lang="fr-CA" sz="2000">
              <a:solidFill>
                <a:srgbClr val="444444"/>
              </a:solidFill>
              <a:latin typeface="Arial" panose="020B0604020202020204" pitchFamily="34" charset="0"/>
              <a:cs typeface="Arial" panose="020B0604020202020204" pitchFamily="34" charset="0"/>
            </a:endParaRPr>
          </a:p>
          <a:p>
            <a:pPr fontAlgn="base">
              <a:lnSpc>
                <a:spcPts val="1465"/>
              </a:lnSpc>
              <a:spcAft>
                <a:spcPts val="1560"/>
              </a:spcAft>
            </a:pPr>
            <a:r>
              <a:rPr lang="fr-CA" sz="2000">
                <a:solidFill>
                  <a:srgbClr val="000000"/>
                </a:solidFill>
                <a:latin typeface="Arial" panose="020B0604020202020204" pitchFamily="34" charset="0"/>
                <a:cs typeface="Arial" panose="020B0604020202020204" pitchFamily="34" charset="0"/>
              </a:rPr>
              <a:t>Nos pratiques lors d’une séance de yoga permettent de calmer notre « égo », notre « moi » et devenir simplement celui qui observe.</a:t>
            </a:r>
            <a:endParaRPr lang="fr-CA" sz="2000">
              <a:solidFill>
                <a:srgbClr val="444444"/>
              </a:solidFill>
              <a:latin typeface="Arial" panose="020B0604020202020204" pitchFamily="34" charset="0"/>
              <a:cs typeface="Arial" panose="020B0604020202020204" pitchFamily="34" charset="0"/>
            </a:endParaRPr>
          </a:p>
          <a:p>
            <a:pPr fontAlgn="base">
              <a:lnSpc>
                <a:spcPts val="1465"/>
              </a:lnSpc>
              <a:spcAft>
                <a:spcPts val="1560"/>
              </a:spcAft>
            </a:pPr>
            <a:r>
              <a:rPr lang="fr-CA" sz="2000">
                <a:solidFill>
                  <a:srgbClr val="000000"/>
                </a:solidFill>
                <a:latin typeface="Arial" panose="020B0604020202020204" pitchFamily="34" charset="0"/>
                <a:cs typeface="Arial" panose="020B0604020202020204" pitchFamily="34" charset="0"/>
              </a:rPr>
              <a:t>Dans la vie, même si cela semble difficile, il est toujours préférable lorsque l’on ne va pas bien, de s’identifier plus au « soi » qu’au « moi » qui souffre. Ce n’est pas fuir et éviter les difficultés mais faire en sorte que nos difficultés nous atteignent moins et ainsi faire face.</a:t>
            </a:r>
          </a:p>
          <a:p>
            <a:pPr fontAlgn="base">
              <a:lnSpc>
                <a:spcPts val="1465"/>
              </a:lnSpc>
              <a:spcAft>
                <a:spcPts val="1560"/>
              </a:spcAft>
            </a:pPr>
            <a:endParaRPr lang="fr-CA" sz="2000" b="0" i="0">
              <a:solidFill>
                <a:srgbClr val="000000"/>
              </a:solidFill>
              <a:effectLst/>
              <a:latin typeface="Arial" panose="020B0604020202020204" pitchFamily="34" charset="0"/>
              <a:cs typeface="Arial" panose="020B0604020202020204" pitchFamily="34" charset="0"/>
            </a:endParaRPr>
          </a:p>
          <a:p>
            <a:pPr fontAlgn="base">
              <a:lnSpc>
                <a:spcPts val="1465"/>
              </a:lnSpc>
              <a:spcAft>
                <a:spcPts val="1560"/>
              </a:spcAft>
            </a:pPr>
            <a:endParaRPr lang="fr-CA" sz="2000">
              <a:solidFill>
                <a:srgbClr val="000000"/>
              </a:solidFill>
              <a:latin typeface="Arial" panose="020B0604020202020204" pitchFamily="34" charset="0"/>
              <a:cs typeface="Arial" panose="020B0604020202020204" pitchFamily="34" charset="0"/>
            </a:endParaRPr>
          </a:p>
          <a:p>
            <a:pPr fontAlgn="base">
              <a:lnSpc>
                <a:spcPts val="1465"/>
              </a:lnSpc>
              <a:spcAft>
                <a:spcPts val="1560"/>
              </a:spcAft>
            </a:pPr>
            <a:r>
              <a:rPr lang="fr-CA" sz="1600">
                <a:solidFill>
                  <a:srgbClr val="444444"/>
                </a:solidFill>
                <a:latin typeface="Arial" panose="020B0604020202020204" pitchFamily="34" charset="0"/>
                <a:cs typeface="Arial" panose="020B0604020202020204" pitchFamily="34" charset="0"/>
              </a:rPr>
              <a:t>http://</a:t>
            </a:r>
            <a:r>
              <a:rPr lang="fr-CA" sz="1600" err="1">
                <a:solidFill>
                  <a:srgbClr val="444444"/>
                </a:solidFill>
                <a:latin typeface="Arial" panose="020B0604020202020204" pitchFamily="34" charset="0"/>
                <a:cs typeface="Arial" panose="020B0604020202020204" pitchFamily="34" charset="0"/>
              </a:rPr>
              <a:t>yogaflandreinterieure.fr</a:t>
            </a:r>
            <a:r>
              <a:rPr lang="fr-CA" sz="1600">
                <a:solidFill>
                  <a:srgbClr val="444444"/>
                </a:solidFill>
                <a:latin typeface="Arial" panose="020B0604020202020204" pitchFamily="34" charset="0"/>
                <a:cs typeface="Arial" panose="020B0604020202020204" pitchFamily="34" charset="0"/>
              </a:rPr>
              <a:t>/</a:t>
            </a:r>
            <a:r>
              <a:rPr lang="fr-CA" sz="1600" err="1">
                <a:solidFill>
                  <a:srgbClr val="444444"/>
                </a:solidFill>
                <a:latin typeface="Arial" panose="020B0604020202020204" pitchFamily="34" charset="0"/>
                <a:cs typeface="Arial" panose="020B0604020202020204" pitchFamily="34" charset="0"/>
              </a:rPr>
              <a:t>index.php</a:t>
            </a:r>
            <a:r>
              <a:rPr lang="fr-CA" sz="1600">
                <a:solidFill>
                  <a:srgbClr val="444444"/>
                </a:solidFill>
                <a:latin typeface="Arial" panose="020B0604020202020204" pitchFamily="34" charset="0"/>
                <a:cs typeface="Arial" panose="020B0604020202020204" pitchFamily="34" charset="0"/>
              </a:rPr>
              <a:t>/sagesse-et-textes/80-la-legende-des-deux-oiseaux?fbclid=IwAR0hIPvKB1qiTiGFg6XAwK2ZPIb9Qgr_5mnxpy0w7AczgYGwl0X75i66coM</a:t>
            </a:r>
            <a:endParaRPr lang="fr-CA" sz="1600" b="0" i="0">
              <a:solidFill>
                <a:srgbClr val="444444"/>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982609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A5119F0-2BAA-499E-803D-28C5C0EAA52F}"/>
              </a:ext>
            </a:extLst>
          </p:cNvPr>
          <p:cNvSpPr>
            <a:spLocks noGrp="1"/>
          </p:cNvSpPr>
          <p:nvPr>
            <p:ph type="title"/>
          </p:nvPr>
        </p:nvSpPr>
        <p:spPr/>
        <p:txBody>
          <a:bodyPr/>
          <a:lstStyle/>
          <a:p>
            <a:r>
              <a:rPr lang="fr-CA" dirty="0"/>
              <a:t>Références</a:t>
            </a:r>
          </a:p>
        </p:txBody>
      </p:sp>
      <p:sp>
        <p:nvSpPr>
          <p:cNvPr id="4" name="Rectangle 2">
            <a:extLst>
              <a:ext uri="{FF2B5EF4-FFF2-40B4-BE49-F238E27FC236}">
                <a16:creationId xmlns:a16="http://schemas.microsoft.com/office/drawing/2014/main" id="{730B90B5-960D-4F2D-915D-FC5D7AC87D67}"/>
              </a:ext>
            </a:extLst>
          </p:cNvPr>
          <p:cNvSpPr>
            <a:spLocks noGrp="1" noChangeArrowheads="1"/>
          </p:cNvSpPr>
          <p:nvPr>
            <p:ph idx="1"/>
          </p:nvPr>
        </p:nvSpPr>
        <p:spPr bwMode="auto">
          <a:xfrm>
            <a:off x="1336963" y="1940239"/>
            <a:ext cx="9137073" cy="3639458"/>
          </a:xfrm>
          <a:prstGeom prst="rect">
            <a:avLst/>
          </a:prstGeom>
          <a:solidFill>
            <a:srgbClr val="EAF3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R="0" lvl="0" algn="l" defTabSz="914400" rtl="0" eaLnBrk="0" fontAlgn="base" latinLnBrk="0" hangingPunct="0">
              <a:lnSpc>
                <a:spcPct val="100000"/>
              </a:lnSpc>
              <a:spcBef>
                <a:spcPct val="0"/>
              </a:spcBef>
              <a:spcAft>
                <a:spcPct val="0"/>
              </a:spcAft>
              <a:buClrTx/>
              <a:buSzTx/>
              <a:buFont typeface="+mj-lt"/>
              <a:buAutoNum type="arabicPeriod"/>
              <a:tabLst/>
            </a:pPr>
            <a:r>
              <a:rPr kumimoji="0" lang="fr-FR" altLang="fr-FR" sz="1200" b="0" i="0" strike="noStrike" cap="none" normalizeH="0" baseline="0" dirty="0">
                <a:ln>
                  <a:noFill/>
                </a:ln>
                <a:effectLst/>
                <a:latin typeface="+mn-lt"/>
              </a:rPr>
              <a:t>Michael W. Eysenck, </a:t>
            </a:r>
            <a:r>
              <a:rPr kumimoji="0" lang="fr-FR" altLang="fr-FR" sz="1200" b="0" i="1" strike="noStrike" cap="none" normalizeH="0" baseline="0" dirty="0">
                <a:ln>
                  <a:noFill/>
                </a:ln>
                <a:effectLst/>
                <a:latin typeface="+mn-lt"/>
              </a:rPr>
              <a:t>Psychology, a </a:t>
            </a:r>
            <a:r>
              <a:rPr kumimoji="0" lang="fr-FR" altLang="fr-FR" sz="1200" b="0" i="1" strike="noStrike" cap="none" normalizeH="0" baseline="0" dirty="0" err="1">
                <a:ln>
                  <a:noFill/>
                </a:ln>
                <a:effectLst/>
                <a:latin typeface="+mn-lt"/>
              </a:rPr>
              <a:t>student</a:t>
            </a:r>
            <a:r>
              <a:rPr kumimoji="0" lang="fr-FR" altLang="fr-FR" sz="1200" b="0" i="1" strike="noStrike" cap="none" normalizeH="0" baseline="0" dirty="0">
                <a:ln>
                  <a:noFill/>
                </a:ln>
                <a:effectLst/>
                <a:latin typeface="+mn-lt"/>
              </a:rPr>
              <a:t> </a:t>
            </a:r>
            <a:r>
              <a:rPr kumimoji="0" lang="fr-FR" altLang="fr-FR" sz="1200" b="0" i="1" strike="noStrike" cap="none" normalizeH="0" baseline="0" dirty="0" err="1">
                <a:ln>
                  <a:noFill/>
                </a:ln>
                <a:effectLst/>
                <a:latin typeface="+mn-lt"/>
              </a:rPr>
              <a:t>handbook</a:t>
            </a:r>
            <a:r>
              <a:rPr kumimoji="0" lang="fr-FR" altLang="fr-FR" sz="1200" b="0" i="0" strike="noStrike" cap="none" normalizeH="0" baseline="0" dirty="0">
                <a:ln>
                  <a:noFill/>
                </a:ln>
                <a:effectLst/>
                <a:latin typeface="+mn-lt"/>
              </a:rPr>
              <a:t>, Hove, UK, Psychology </a:t>
            </a:r>
            <a:r>
              <a:rPr kumimoji="0" lang="fr-FR" altLang="fr-FR" sz="1200" b="0" i="0" strike="noStrike" cap="none" normalizeH="0" baseline="0" dirty="0" err="1">
                <a:ln>
                  <a:noFill/>
                </a:ln>
                <a:effectLst/>
                <a:latin typeface="+mn-lt"/>
              </a:rPr>
              <a:t>Press</a:t>
            </a:r>
            <a:r>
              <a:rPr kumimoji="0" lang="fr-FR" altLang="fr-FR" sz="1200" b="0" i="0" strike="noStrike" cap="none" normalizeH="0" baseline="0" dirty="0">
                <a:ln>
                  <a:noFill/>
                </a:ln>
                <a:effectLst/>
                <a:latin typeface="+mn-lt"/>
              </a:rPr>
              <a:t>, 2000, 979 p. 458-459.</a:t>
            </a:r>
          </a:p>
          <a:p>
            <a:pPr marR="0" lvl="0" algn="l" defTabSz="914400" rtl="0" eaLnBrk="0" fontAlgn="base" latinLnBrk="0" hangingPunct="0">
              <a:lnSpc>
                <a:spcPct val="100000"/>
              </a:lnSpc>
              <a:spcBef>
                <a:spcPct val="0"/>
              </a:spcBef>
              <a:spcAft>
                <a:spcPct val="0"/>
              </a:spcAft>
              <a:buClrTx/>
              <a:buSzTx/>
              <a:buFont typeface="+mj-lt"/>
              <a:buAutoNum type="arabicPeriod"/>
              <a:tabLst/>
            </a:pPr>
            <a:r>
              <a:rPr lang="en-US" sz="1200" b="0" i="0" dirty="0">
                <a:effectLst/>
                <a:latin typeface="+mn-lt"/>
              </a:rPr>
              <a:t>Kirschner L.A., The concept of the self in psychoanalytic theory and its philosophical foundations, J. Am. </a:t>
            </a:r>
            <a:r>
              <a:rPr lang="en-US" sz="1200" b="0" i="0" dirty="0" err="1">
                <a:effectLst/>
                <a:latin typeface="+mn-lt"/>
              </a:rPr>
              <a:t>Psychoanal</a:t>
            </a:r>
            <a:r>
              <a:rPr lang="en-US" sz="1200" b="0" i="0" dirty="0">
                <a:effectLst/>
                <a:latin typeface="+mn-lt"/>
              </a:rPr>
              <a:t> Assoc. 1991;39(1):157-82.</a:t>
            </a:r>
            <a:endParaRPr lang="fr-FR" sz="1200" dirty="0">
              <a:latin typeface="+mn-lt"/>
            </a:endParaRPr>
          </a:p>
          <a:p>
            <a:pPr>
              <a:buSzTx/>
              <a:buFont typeface="+mj-lt"/>
              <a:buAutoNum type="arabicPeriod"/>
            </a:pPr>
            <a:r>
              <a:rPr lang="en-US" sz="1200" b="0" i="0" dirty="0">
                <a:effectLst/>
                <a:latin typeface="+mn-lt"/>
              </a:rPr>
              <a:t>Kohut H., </a:t>
            </a:r>
            <a:r>
              <a:rPr lang="en-US" sz="1200" b="0" i="1" dirty="0">
                <a:effectLst/>
                <a:latin typeface="+mn-lt"/>
              </a:rPr>
              <a:t>The Analysis of the Self: A Systematic Approach to the Psychoanalytic</a:t>
            </a:r>
            <a:r>
              <a:rPr lang="en-US" sz="1200" b="0" i="0" dirty="0">
                <a:effectLst/>
                <a:latin typeface="+mn-lt"/>
              </a:rPr>
              <a:t>, The university of Chicago Press, 1971, p. 13.</a:t>
            </a:r>
            <a:r>
              <a:rPr kumimoji="0" lang="fr-FR" altLang="fr-FR" sz="1200" b="0" i="0" strike="noStrike" cap="none" normalizeH="0" baseline="0" dirty="0">
                <a:ln>
                  <a:noFill/>
                </a:ln>
                <a:effectLst/>
                <a:latin typeface="+mn-lt"/>
              </a:rPr>
              <a:t> </a:t>
            </a:r>
          </a:p>
          <a:p>
            <a:pPr>
              <a:buSzTx/>
              <a:buFont typeface="+mj-lt"/>
              <a:buAutoNum type="arabicPeriod"/>
            </a:pPr>
            <a:r>
              <a:rPr kumimoji="0" lang="fr-FR" altLang="fr-FR" sz="1200" b="0" i="0" strike="noStrike" cap="none" normalizeH="0" baseline="0" dirty="0">
                <a:ln>
                  <a:noFill/>
                </a:ln>
                <a:effectLst/>
                <a:latin typeface="+mn-lt"/>
                <a:cs typeface="Arial" panose="020B0604020202020204" pitchFamily="34" charset="0"/>
              </a:rPr>
              <a:t>Élisabeth </a:t>
            </a:r>
            <a:r>
              <a:rPr kumimoji="0" lang="fr-FR" altLang="fr-FR" sz="1200" b="0" i="0" strike="noStrike" cap="none" normalizeH="0" baseline="0" dirty="0" err="1">
                <a:ln>
                  <a:noFill/>
                </a:ln>
                <a:effectLst/>
                <a:latin typeface="+mn-lt"/>
                <a:cs typeface="Arial" panose="020B0604020202020204" pitchFamily="34" charset="0"/>
              </a:rPr>
              <a:t>Roudinesco</a:t>
            </a:r>
            <a:r>
              <a:rPr kumimoji="0" lang="fr-FR" altLang="fr-FR" sz="1200" b="0" i="0" strike="noStrike" cap="none" normalizeH="0" baseline="0" dirty="0">
                <a:ln>
                  <a:noFill/>
                </a:ln>
                <a:effectLst/>
                <a:latin typeface="+mn-lt"/>
                <a:cs typeface="Arial" panose="020B0604020202020204" pitchFamily="34" charset="0"/>
              </a:rPr>
              <a:t>, </a:t>
            </a:r>
            <a:r>
              <a:rPr kumimoji="0" lang="fr-FR" altLang="fr-FR" sz="1200" b="0" i="1" strike="noStrike" cap="none" normalizeH="0" baseline="0" dirty="0">
                <a:ln>
                  <a:noFill/>
                </a:ln>
                <a:effectLst/>
                <a:latin typeface="+mn-lt"/>
                <a:cs typeface="Arial" panose="020B0604020202020204" pitchFamily="34" charset="0"/>
              </a:rPr>
              <a:t>Histoire de la psychanalyse en France</a:t>
            </a:r>
            <a:r>
              <a:rPr kumimoji="0" lang="fr-FR" altLang="fr-FR" sz="1200" b="0" i="0" strike="noStrike" cap="none" normalizeH="0" baseline="0" dirty="0">
                <a:ln>
                  <a:noFill/>
                </a:ln>
                <a:effectLst/>
                <a:latin typeface="+mn-lt"/>
                <a:cs typeface="Arial" panose="020B0604020202020204" pitchFamily="34" charset="0"/>
              </a:rPr>
              <a:t>, Paris, Fayard, coll. « La Pochothèque », 2009 (1 éd. 1994), 2118 p. </a:t>
            </a:r>
          </a:p>
          <a:p>
            <a:pPr>
              <a:buSzTx/>
              <a:buFont typeface="+mj-lt"/>
              <a:buAutoNum type="arabicPeriod"/>
            </a:pPr>
            <a:r>
              <a:rPr kumimoji="0" lang="fr-FR" altLang="fr-FR" sz="1200" b="0" i="0" u="none" strike="noStrike" cap="none" normalizeH="0" baseline="0" dirty="0">
                <a:ln>
                  <a:noFill/>
                </a:ln>
                <a:solidFill>
                  <a:srgbClr val="202122"/>
                </a:solidFill>
                <a:effectLst/>
                <a:latin typeface="+mn-lt"/>
              </a:rPr>
              <a:t>Robert D. </a:t>
            </a:r>
            <a:r>
              <a:rPr kumimoji="0" lang="fr-FR" altLang="fr-FR" sz="1200" b="0" i="0" u="none" strike="noStrike" cap="none" normalizeH="0" baseline="0" dirty="0" err="1">
                <a:ln>
                  <a:noFill/>
                </a:ln>
                <a:solidFill>
                  <a:srgbClr val="202122"/>
                </a:solidFill>
                <a:effectLst/>
                <a:latin typeface="+mn-lt"/>
              </a:rPr>
              <a:t>Hinshelwood</a:t>
            </a:r>
            <a:r>
              <a:rPr kumimoji="0" lang="fr-FR" altLang="fr-FR" sz="1200" b="0" i="0" u="none" strike="noStrike" cap="none" normalizeH="0" baseline="0" dirty="0">
                <a:ln>
                  <a:noFill/>
                </a:ln>
                <a:solidFill>
                  <a:srgbClr val="202122"/>
                </a:solidFill>
                <a:effectLst/>
                <a:latin typeface="+mn-lt"/>
              </a:rPr>
              <a:t>, « Moi », in </a:t>
            </a:r>
            <a:r>
              <a:rPr kumimoji="0" lang="fr-FR" altLang="fr-FR" sz="1200" b="0" i="1" u="none" strike="noStrike" cap="none" normalizeH="0" baseline="0" dirty="0">
                <a:ln>
                  <a:noFill/>
                </a:ln>
                <a:solidFill>
                  <a:srgbClr val="202122"/>
                </a:solidFill>
                <a:effectLst/>
                <a:latin typeface="+mn-lt"/>
              </a:rPr>
              <a:t>Dictionnaire de la pensée kleinienne</a:t>
            </a:r>
            <a:r>
              <a:rPr kumimoji="0" lang="fr-FR" altLang="fr-FR" sz="1200" b="0" i="0" u="none" strike="noStrike" cap="none" normalizeH="0" baseline="0" dirty="0">
                <a:ln>
                  <a:noFill/>
                </a:ln>
                <a:solidFill>
                  <a:srgbClr val="202122"/>
                </a:solidFill>
                <a:effectLst/>
                <a:latin typeface="+mn-lt"/>
              </a:rPr>
              <a:t>, </a:t>
            </a:r>
            <a:r>
              <a:rPr kumimoji="0" lang="fr-FR" altLang="fr-FR" sz="1200" b="0" i="0" u="none" strike="noStrike" cap="none" normalizeH="0" baseline="0" dirty="0" err="1">
                <a:ln>
                  <a:noFill/>
                </a:ln>
                <a:solidFill>
                  <a:srgbClr val="202122"/>
                </a:solidFill>
                <a:effectLst/>
                <a:latin typeface="+mn-lt"/>
              </a:rPr>
              <a:t>Puf</a:t>
            </a:r>
            <a:r>
              <a:rPr kumimoji="0" lang="fr-FR" altLang="fr-FR" sz="1200" b="0" i="0" u="none" strike="noStrike" cap="none" normalizeH="0" baseline="0" dirty="0">
                <a:ln>
                  <a:noFill/>
                </a:ln>
                <a:solidFill>
                  <a:srgbClr val="202122"/>
                </a:solidFill>
                <a:effectLst/>
                <a:latin typeface="+mn-lt"/>
              </a:rPr>
              <a:t>, 2000, coll. « Bibliothèque de psychanalyse », p. 396-398.</a:t>
            </a:r>
          </a:p>
          <a:p>
            <a:pPr>
              <a:buSzTx/>
              <a:buFont typeface="+mj-lt"/>
              <a:buAutoNum type="arabicPeriod"/>
            </a:pPr>
            <a:r>
              <a:rPr lang="fr-CA" sz="1200" b="0" i="0" dirty="0">
                <a:solidFill>
                  <a:srgbClr val="222222"/>
                </a:solidFill>
                <a:effectLst/>
                <a:latin typeface="+mn-lt"/>
              </a:rPr>
              <a:t>Freud, S. </a:t>
            </a:r>
            <a:r>
              <a:rPr lang="fr-CA" sz="1200" b="0" i="1" dirty="0">
                <a:solidFill>
                  <a:srgbClr val="222222"/>
                </a:solidFill>
                <a:effectLst/>
                <a:latin typeface="+mn-lt"/>
              </a:rPr>
              <a:t>Le moi et le ça</a:t>
            </a:r>
            <a:r>
              <a:rPr lang="fr-CA" sz="1200" b="0" i="0" dirty="0">
                <a:solidFill>
                  <a:srgbClr val="222222"/>
                </a:solidFill>
                <a:effectLst/>
                <a:latin typeface="+mn-lt"/>
              </a:rPr>
              <a:t>. Éditions Payot, 2013.</a:t>
            </a:r>
          </a:p>
          <a:p>
            <a:pPr>
              <a:buSzTx/>
              <a:buFont typeface="+mj-lt"/>
              <a:buAutoNum type="arabicPeriod"/>
            </a:pPr>
            <a:r>
              <a:rPr kumimoji="0" lang="fr-CA" altLang="fr-FR" sz="1200" b="0" i="0" u="none" strike="noStrike" cap="none" normalizeH="0" baseline="0" dirty="0" err="1">
                <a:ln>
                  <a:noFill/>
                </a:ln>
                <a:solidFill>
                  <a:srgbClr val="202122"/>
                </a:solidFill>
                <a:effectLst/>
                <a:latin typeface="+mn-lt"/>
                <a:ea typeface="Calibri" panose="020F0502020204030204" pitchFamily="34" charset="0"/>
                <a:cs typeface="Arial" panose="020B0604020202020204" pitchFamily="34" charset="0"/>
              </a:rPr>
              <a:t>Schaffer</a:t>
            </a:r>
            <a:r>
              <a:rPr kumimoji="0" lang="fr-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R</a:t>
            </a:r>
            <a:r>
              <a:rPr lang="fr-CA" altLang="fr-FR" sz="1200" dirty="0">
                <a:solidFill>
                  <a:srgbClr val="202122"/>
                </a:solidFill>
                <a:latin typeface="+mn-lt"/>
                <a:ea typeface="Calibri" panose="020F0502020204030204" pitchFamily="34" charset="0"/>
                <a:cs typeface="Arial" panose="020B0604020202020204" pitchFamily="34" charset="0"/>
              </a:rPr>
              <a:t>. </a:t>
            </a:r>
            <a:r>
              <a:rPr kumimoji="0" lang="fr-FR" altLang="fr-FR" sz="1200" b="0" i="1" u="none" strike="noStrike" cap="none" normalizeH="0" baseline="0" dirty="0" err="1">
                <a:ln>
                  <a:noFill/>
                </a:ln>
                <a:solidFill>
                  <a:srgbClr val="202122"/>
                </a:solidFill>
                <a:effectLst/>
                <a:latin typeface="+mn-lt"/>
                <a:ea typeface="Calibri" panose="020F0502020204030204" pitchFamily="34" charset="0"/>
                <a:cs typeface="Arial" panose="020B0604020202020204" pitchFamily="34" charset="0"/>
              </a:rPr>
              <a:t>Introducing</a:t>
            </a:r>
            <a:r>
              <a:rPr kumimoji="0" lang="fr-FR" altLang="fr-FR" sz="1200" b="0" i="1"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Child Psychology</a:t>
            </a:r>
            <a:r>
              <a:rPr kumimoji="0" lang="fr-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Oxford, Blackwell, </a:t>
            </a:r>
            <a:r>
              <a:rPr kumimoji="0" lang="fr-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2007</a:t>
            </a:r>
            <a:r>
              <a:rPr kumimoji="0" lang="fr-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fr-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4</a:t>
            </a:r>
            <a:r>
              <a:rPr kumimoji="0" lang="fr-CA" altLang="fr-FR" sz="1200" b="0" i="0" u="none" strike="noStrike" cap="none" normalizeH="0" baseline="30000" dirty="0">
                <a:ln>
                  <a:noFill/>
                </a:ln>
                <a:solidFill>
                  <a:schemeClr val="tx1"/>
                </a:solidFill>
                <a:effectLst/>
                <a:latin typeface="+mn-lt"/>
                <a:ea typeface="Calibri" panose="020F0502020204030204" pitchFamily="34" charset="0"/>
                <a:cs typeface="Times New Roman" panose="02020603050405020304" pitchFamily="18" charset="0"/>
              </a:rPr>
              <a:t>e</a:t>
            </a:r>
            <a:r>
              <a:rPr kumimoji="0" lang="fr-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fr-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éd.</a:t>
            </a:r>
            <a:r>
              <a:rPr kumimoji="0" lang="fr-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408 </a:t>
            </a:r>
            <a:r>
              <a:rPr kumimoji="0" lang="fr-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p.</a:t>
            </a:r>
          </a:p>
          <a:p>
            <a:pPr>
              <a:buSzTx/>
              <a:buFont typeface="+mj-lt"/>
              <a:buAutoNum type="arabicPeriod"/>
            </a:pP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Bowlby J, </a:t>
            </a:r>
            <a:r>
              <a:rPr kumimoji="0" lang="fr-FR"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«The nature of the </a:t>
            </a:r>
            <a:r>
              <a:rPr kumimoji="0" lang="fr-FR" altLang="fr-FR" sz="1200" b="0" i="0" u="none" strike="noStrike" cap="none" normalizeH="0" baseline="0" dirty="0" err="1">
                <a:ln>
                  <a:noFill/>
                </a:ln>
                <a:solidFill>
                  <a:srgbClr val="202122"/>
                </a:solidFill>
                <a:effectLst/>
                <a:latin typeface="+mn-lt"/>
                <a:ea typeface="Calibri" panose="020F0502020204030204" pitchFamily="34" charset="0"/>
                <a:cs typeface="Arial" panose="020B0604020202020204" pitchFamily="34" charset="0"/>
              </a:rPr>
              <a:t>child's</a:t>
            </a:r>
            <a:r>
              <a:rPr kumimoji="0" lang="fr-FR"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tie to </a:t>
            </a:r>
            <a:r>
              <a:rPr kumimoji="0" lang="fr-FR" altLang="fr-FR" sz="1200" b="0" i="0" u="none" strike="noStrike" cap="none" normalizeH="0" baseline="0" dirty="0" err="1">
                <a:ln>
                  <a:noFill/>
                </a:ln>
                <a:solidFill>
                  <a:srgbClr val="202122"/>
                </a:solidFill>
                <a:effectLst/>
                <a:latin typeface="+mn-lt"/>
                <a:ea typeface="Calibri" panose="020F0502020204030204" pitchFamily="34" charset="0"/>
                <a:cs typeface="Arial" panose="020B0604020202020204" pitchFamily="34" charset="0"/>
              </a:rPr>
              <a:t>his</a:t>
            </a:r>
            <a:r>
              <a:rPr kumimoji="0" lang="fr-FR"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fr-FR" altLang="fr-FR" sz="1200" b="0" i="0" u="none" strike="noStrike" cap="none" normalizeH="0" baseline="0" dirty="0" err="1">
                <a:ln>
                  <a:noFill/>
                </a:ln>
                <a:solidFill>
                  <a:srgbClr val="202122"/>
                </a:solidFill>
                <a:effectLst/>
                <a:latin typeface="+mn-lt"/>
                <a:ea typeface="Calibri" panose="020F0502020204030204" pitchFamily="34" charset="0"/>
                <a:cs typeface="Arial" panose="020B0604020202020204" pitchFamily="34" charset="0"/>
              </a:rPr>
              <a:t>mother</a:t>
            </a:r>
            <a:r>
              <a:rPr kumimoji="0" lang="fr-FR"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fr-FR" altLang="fr-FR" sz="1200" b="0" i="1"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International Journal of </a:t>
            </a:r>
            <a:r>
              <a:rPr kumimoji="0" lang="fr-FR" altLang="fr-FR" sz="1200" b="0" i="1" u="none" strike="noStrike" cap="none" normalizeH="0" baseline="0" dirty="0" err="1">
                <a:ln>
                  <a:noFill/>
                </a:ln>
                <a:solidFill>
                  <a:srgbClr val="202122"/>
                </a:solidFill>
                <a:effectLst/>
                <a:latin typeface="+mn-lt"/>
                <a:ea typeface="Calibri" panose="020F0502020204030204" pitchFamily="34" charset="0"/>
                <a:cs typeface="Arial" panose="020B0604020202020204" pitchFamily="34" charset="0"/>
              </a:rPr>
              <a:t>Psychoanalysis</a:t>
            </a: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en-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vol.</a:t>
            </a: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39, </a:t>
            </a:r>
            <a:r>
              <a:rPr kumimoji="0" lang="en-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n</a:t>
            </a:r>
            <a:r>
              <a:rPr kumimoji="0" lang="en-CA" altLang="fr-FR" sz="1200" b="0" i="0" u="none" strike="noStrike" cap="none" normalizeH="0" baseline="30000" dirty="0">
                <a:ln>
                  <a:noFill/>
                </a:ln>
                <a:solidFill>
                  <a:schemeClr val="tx1"/>
                </a:solidFill>
                <a:effectLst/>
                <a:latin typeface="+mn-lt"/>
                <a:ea typeface="Calibri" panose="020F0502020204030204" pitchFamily="34" charset="0"/>
                <a:cs typeface="Times New Roman" panose="02020603050405020304" pitchFamily="18" charset="0"/>
              </a:rPr>
              <a:t>o</a:t>
            </a: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5,‎ </a:t>
            </a:r>
            <a:r>
              <a:rPr kumimoji="0" lang="en-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1958</a:t>
            </a: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a:t>
            </a:r>
            <a:r>
              <a:rPr kumimoji="0" lang="en-CA" altLang="fr-FR" sz="1200" b="0" i="0" u="none" strike="noStrike" cap="none" normalizeH="0" baseline="0" dirty="0">
                <a:ln>
                  <a:noFill/>
                </a:ln>
                <a:solidFill>
                  <a:schemeClr val="tx1"/>
                </a:solidFill>
                <a:effectLst/>
                <a:latin typeface="+mn-lt"/>
                <a:ea typeface="Calibri" panose="020F0502020204030204" pitchFamily="34" charset="0"/>
                <a:cs typeface="Times New Roman" panose="02020603050405020304" pitchFamily="18" charset="0"/>
              </a:rPr>
              <a:t>p.</a:t>
            </a:r>
            <a:r>
              <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rPr>
              <a:t> 350–73.</a:t>
            </a:r>
          </a:p>
          <a:p>
            <a:pPr>
              <a:buSzTx/>
              <a:buFont typeface="+mj-lt"/>
              <a:buAutoNum type="arabicPeriod"/>
            </a:pPr>
            <a:r>
              <a:rPr lang="en-CA" altLang="fr-FR" sz="1200" dirty="0">
                <a:solidFill>
                  <a:srgbClr val="202122"/>
                </a:solidFill>
                <a:latin typeface="+mn-lt"/>
                <a:ea typeface="Calibri" panose="020F0502020204030204" pitchFamily="34" charset="0"/>
                <a:cs typeface="Arial" panose="020B0604020202020204" pitchFamily="34" charset="0"/>
              </a:rPr>
              <a:t>Ainsworth, M.D.S. (1989). Attachments beyond Infancy. American Psychologist, 44: 709-716.</a:t>
            </a:r>
            <a:endParaRPr kumimoji="0" lang="en-CA" altLang="fr-FR" sz="1200" b="0" i="0" u="none" strike="noStrike" cap="none" normalizeH="0" baseline="0" dirty="0">
              <a:ln>
                <a:noFill/>
              </a:ln>
              <a:solidFill>
                <a:srgbClr val="202122"/>
              </a:solidFill>
              <a:effectLst/>
              <a:latin typeface="+mn-lt"/>
              <a:ea typeface="Calibri" panose="020F0502020204030204" pitchFamily="34" charset="0"/>
              <a:cs typeface="Arial" panose="020B0604020202020204" pitchFamily="34" charset="0"/>
            </a:endParaRPr>
          </a:p>
          <a:p>
            <a:pPr marL="0" indent="0">
              <a:buSzTx/>
              <a:buNone/>
            </a:pPr>
            <a:r>
              <a:rPr lang="en-CA" altLang="fr-FR" sz="1200" dirty="0">
                <a:solidFill>
                  <a:srgbClr val="202122"/>
                </a:solidFill>
                <a:latin typeface="+mn-lt"/>
                <a:cs typeface="Arial" panose="020B0604020202020204" pitchFamily="34" charset="0"/>
              </a:rPr>
              <a:t>10. Erikson, E.H. (1982). The Life Cycle Completed. New York, NY: Norton.</a:t>
            </a:r>
          </a:p>
          <a:p>
            <a:pPr marL="0" indent="0">
              <a:buSzTx/>
              <a:buNone/>
            </a:pPr>
            <a:r>
              <a:rPr lang="en-CA" altLang="fr-FR" sz="1200" dirty="0">
                <a:solidFill>
                  <a:srgbClr val="202122"/>
                </a:solidFill>
                <a:latin typeface="+mn-lt"/>
                <a:cs typeface="Arial" panose="020B0604020202020204" pitchFamily="34" charset="0"/>
              </a:rPr>
              <a:t>11. </a:t>
            </a:r>
            <a:r>
              <a:rPr kumimoji="0" lang="en-CA" altLang="fr-FR" sz="1200" b="0" i="0" u="none" strike="noStrike" cap="none" normalizeH="0" baseline="0" dirty="0">
                <a:ln>
                  <a:noFill/>
                </a:ln>
                <a:solidFill>
                  <a:srgbClr val="202122"/>
                </a:solidFill>
                <a:effectLst/>
                <a:latin typeface="+mn-lt"/>
                <a:cs typeface="Arial" panose="020B0604020202020204" pitchFamily="34" charset="0"/>
              </a:rPr>
              <a:t>Erikson, E.H. (1963). Childhood and Society . New York, NY: Norton.</a:t>
            </a:r>
          </a:p>
          <a:p>
            <a:pPr>
              <a:buSzTx/>
              <a:buFont typeface="+mj-lt"/>
              <a:buAutoNum type="arabicPeriod"/>
            </a:pPr>
            <a:endParaRPr kumimoji="0" lang="fr-CA" altLang="fr-FR"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buSzTx/>
              <a:buFont typeface="+mj-lt"/>
              <a:buAutoNum type="arabicPeriod"/>
            </a:pPr>
            <a:endParaRPr kumimoji="0" lang="fr-CA" altLang="fr-FR"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SzTx/>
              <a:buNone/>
            </a:pPr>
            <a:endParaRPr kumimoji="0" lang="fr-CA" altLang="fr-FR" sz="2400" b="0" i="0" u="none" strike="noStrike" cap="none" normalizeH="0" baseline="0" dirty="0">
              <a:ln>
                <a:noFill/>
              </a:ln>
              <a:solidFill>
                <a:schemeClr val="tx1"/>
              </a:solidFill>
              <a:effectLst/>
              <a:latin typeface="Arial" panose="020B0604020202020204" pitchFamily="34" charset="0"/>
            </a:endParaRPr>
          </a:p>
          <a:p>
            <a:pPr>
              <a:buSzTx/>
              <a:buFont typeface="+mj-lt"/>
              <a:buAutoNum type="arabicPeriod"/>
            </a:pPr>
            <a:endParaRPr lang="fr-CA" sz="1050" b="0" i="0" dirty="0">
              <a:solidFill>
                <a:srgbClr val="222222"/>
              </a:solidFill>
              <a:effectLst/>
              <a:latin typeface="Arial" panose="020B0604020202020204" pitchFamily="34" charset="0"/>
            </a:endParaRPr>
          </a:p>
          <a:p>
            <a:pPr>
              <a:buSzTx/>
              <a:buFont typeface="+mj-lt"/>
              <a:buAutoNum type="arabicPeriod"/>
            </a:pPr>
            <a:endParaRPr kumimoji="0" lang="fr-FR" altLang="fr-FR" sz="1200" b="0" i="0" u="none" strike="noStrike" cap="none" normalizeH="0" baseline="0" dirty="0">
              <a:ln>
                <a:noFill/>
              </a:ln>
              <a:solidFill>
                <a:srgbClr val="202122"/>
              </a:solidFill>
              <a:effectLst/>
              <a:latin typeface="Arial" panose="020B0604020202020204" pitchFamily="34" charset="0"/>
            </a:endParaRPr>
          </a:p>
          <a:p>
            <a:pPr>
              <a:buSzTx/>
              <a:buFont typeface="+mj-lt"/>
              <a:buAutoNum type="arabicPeriod"/>
            </a:pPr>
            <a:endParaRPr kumimoji="0" lang="fr-FR" altLang="fr-FR" sz="1200" b="0" i="0" u="none" strike="noStrike" cap="none" normalizeH="0" baseline="0" dirty="0">
              <a:ln>
                <a:noFill/>
              </a:ln>
              <a:solidFill>
                <a:schemeClr val="tx1"/>
              </a:solidFill>
              <a:effectLst/>
            </a:endParaRPr>
          </a:p>
          <a:p>
            <a:pPr>
              <a:buSzTx/>
              <a:buFont typeface="+mj-lt"/>
              <a:buAutoNum type="arabicPeriod"/>
            </a:pPr>
            <a:endParaRPr kumimoji="0" lang="fr-FR" altLang="fr-FR" sz="1200" b="0" i="0" u="none" strike="noStrike" cap="none" normalizeH="0" baseline="0" dirty="0">
              <a:ln>
                <a:noFill/>
              </a:ln>
              <a:solidFill>
                <a:schemeClr val="tx1"/>
              </a:solidFill>
              <a:effectLst/>
            </a:endParaRPr>
          </a:p>
        </p:txBody>
      </p:sp>
      <p:sp>
        <p:nvSpPr>
          <p:cNvPr id="3" name="Rectangle 1">
            <a:extLst>
              <a:ext uri="{FF2B5EF4-FFF2-40B4-BE49-F238E27FC236}">
                <a16:creationId xmlns:a16="http://schemas.microsoft.com/office/drawing/2014/main" id="{8F34180E-B762-4084-A37C-7FDE63043463}"/>
              </a:ext>
            </a:extLst>
          </p:cNvPr>
          <p:cNvSpPr>
            <a:spLocks noChangeArrowheads="1"/>
          </p:cNvSpPr>
          <p:nvPr/>
        </p:nvSpPr>
        <p:spPr bwMode="auto">
          <a:xfrm>
            <a:off x="193963" y="543488"/>
            <a:ext cx="512864" cy="492443"/>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50784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6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543147154"/>
      </p:ext>
    </p:extLst>
  </p:cSld>
  <p:clrMapOvr>
    <a:masterClrMapping/>
  </p:clrMapOvr>
</p:sld>
</file>

<file path=ppt/theme/theme1.xml><?xml version="1.0" encoding="utf-8"?>
<a:theme xmlns:a="http://schemas.openxmlformats.org/drawingml/2006/main" name="AngleLinesVTI">
  <a:themeElements>
    <a:clrScheme name="AnalogousFromLightSeedLeftStep">
      <a:dk1>
        <a:srgbClr val="000000"/>
      </a:dk1>
      <a:lt1>
        <a:srgbClr val="FFFFFF"/>
      </a:lt1>
      <a:dk2>
        <a:srgbClr val="243141"/>
      </a:dk2>
      <a:lt2>
        <a:srgbClr val="E8E5E2"/>
      </a:lt2>
      <a:accent1>
        <a:srgbClr val="67A6EE"/>
      </a:accent1>
      <a:accent2>
        <a:srgbClr val="2CB1C3"/>
      </a:accent2>
      <a:accent3>
        <a:srgbClr val="35B790"/>
      </a:accent3>
      <a:accent4>
        <a:srgbClr val="30BB58"/>
      </a:accent4>
      <a:accent5>
        <a:srgbClr val="43B931"/>
      </a:accent5>
      <a:accent6>
        <a:srgbClr val="7CB23B"/>
      </a:accent6>
      <a:hlink>
        <a:srgbClr val="9A7E5D"/>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ngleLinesVTI" id="{BC1FC193-C72F-4761-9899-1105EDF6BAE8}" vid="{64612625-F022-44B7-B9FA-9D26DEDBDC21}"/>
    </a:ext>
  </a:extLst>
</a:theme>
</file>

<file path=docProps/app.xml><?xml version="1.0" encoding="utf-8"?>
<Properties xmlns="http://schemas.openxmlformats.org/officeDocument/2006/extended-properties" xmlns:vt="http://schemas.openxmlformats.org/officeDocument/2006/docPropsVTypes">
  <Template>TM04033937[[fn=Traînée de condensation]]</Template>
  <TotalTime>2430</TotalTime>
  <Words>1716</Words>
  <Application>Microsoft Office PowerPoint</Application>
  <PresentationFormat>Grand écran</PresentationFormat>
  <Paragraphs>98</Paragraphs>
  <Slides>14</Slides>
  <Notes>0</Notes>
  <HiddenSlides>0</HiddenSlides>
  <MMClips>1</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14</vt:i4>
      </vt:variant>
    </vt:vector>
  </HeadingPairs>
  <TitlesOfParts>
    <vt:vector size="20" baseType="lpstr">
      <vt:lpstr>Arial</vt:lpstr>
      <vt:lpstr>Calibri</vt:lpstr>
      <vt:lpstr>Calibri Light</vt:lpstr>
      <vt:lpstr>Univers Condensed Light</vt:lpstr>
      <vt:lpstr>Walbaum Display Light</vt:lpstr>
      <vt:lpstr>AngleLinesVTI</vt:lpstr>
      <vt:lpstr>Le soi, le moi et l’égo</vt:lpstr>
      <vt:lpstr>Le Soi</vt:lpstr>
      <vt:lpstr>Histoire </vt:lpstr>
      <vt:lpstr>Histoire </vt:lpstr>
      <vt:lpstr>Le moi</vt:lpstr>
      <vt:lpstr>Le moi- Erikson</vt:lpstr>
      <vt:lpstr>Le moi</vt:lpstr>
      <vt:lpstr>Conception yogique</vt:lpstr>
      <vt:lpstr>Présentation PowerPoint</vt:lpstr>
      <vt:lpstr>réflexion</vt:lpstr>
      <vt:lpstr>L’AME et/ou L’EGO (l’esprit)</vt:lpstr>
      <vt:lpstr>La légende des deux oiseaux  Légende tirée de la "Mundaka Upanishad", racontée par Vivekananda Vivekananda.  </vt:lpstr>
      <vt:lpstr>Présentation PowerPoint</vt:lpstr>
      <vt:lpstr>Références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soi, le moi et l’égo</dc:title>
  <dc:creator>Isabelle Fournier</dc:creator>
  <cp:lastModifiedBy>Isabelle Fournier</cp:lastModifiedBy>
  <cp:revision>8</cp:revision>
  <dcterms:created xsi:type="dcterms:W3CDTF">2022-01-13T18:24:28Z</dcterms:created>
  <dcterms:modified xsi:type="dcterms:W3CDTF">2022-04-29T20:01:57Z</dcterms:modified>
</cp:coreProperties>
</file>