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7" r:id="rId14"/>
    <p:sldId id="269" r:id="rId15"/>
    <p:sldId id="280" r:id="rId16"/>
    <p:sldId id="279" r:id="rId17"/>
    <p:sldId id="270" r:id="rId18"/>
    <p:sldId id="282" r:id="rId19"/>
    <p:sldId id="271" r:id="rId20"/>
    <p:sldId id="283" r:id="rId21"/>
    <p:sldId id="284" r:id="rId22"/>
    <p:sldId id="272" r:id="rId23"/>
    <p:sldId id="273" r:id="rId24"/>
    <p:sldId id="274" r:id="rId25"/>
    <p:sldId id="275" r:id="rId26"/>
    <p:sldId id="276" r:id="rId27"/>
    <p:sldId id="281" r:id="rId28"/>
  </p:sldIdLst>
  <p:sldSz cx="12192000" cy="6858000"/>
  <p:notesSz cx="6858000" cy="9144000"/>
  <p:embeddedFontLst>
    <p:embeddedFont>
      <p:font typeface="Century Gothic" panose="020B050202020202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lqkAnpBPr1X6xTPqDmf0qX3tOP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393549-53F4-4F2A-BD97-A3CDB7B971A7}" v="6" dt="2021-11-29T19:21:05.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autoAdjust="0"/>
    <p:restoredTop sz="94694"/>
  </p:normalViewPr>
  <p:slideViewPr>
    <p:cSldViewPr snapToGrid="0">
      <p:cViewPr varScale="1">
        <p:scale>
          <a:sx n="121" d="100"/>
          <a:sy n="121" d="100"/>
        </p:scale>
        <p:origin x="7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abelle Fournier" userId="481dfcbbd4455190" providerId="LiveId" clId="{2F977870-7DB7-4D9A-A89C-EB6EFD3C5425}"/>
    <pc:docChg chg="custSel addSld delSld modSld sldOrd">
      <pc:chgData name="Isabelle Fournier" userId="481dfcbbd4455190" providerId="LiveId" clId="{2F977870-7DB7-4D9A-A89C-EB6EFD3C5425}" dt="2021-11-24T23:54:10.335" v="2370" actId="20577"/>
      <pc:docMkLst>
        <pc:docMk/>
      </pc:docMkLst>
      <pc:sldChg chg="modSp mod">
        <pc:chgData name="Isabelle Fournier" userId="481dfcbbd4455190" providerId="LiveId" clId="{2F977870-7DB7-4D9A-A89C-EB6EFD3C5425}" dt="2021-11-24T21:53:24.538" v="252" actId="255"/>
        <pc:sldMkLst>
          <pc:docMk/>
          <pc:sldMk cId="0" sldId="257"/>
        </pc:sldMkLst>
        <pc:spChg chg="mod">
          <ac:chgData name="Isabelle Fournier" userId="481dfcbbd4455190" providerId="LiveId" clId="{2F977870-7DB7-4D9A-A89C-EB6EFD3C5425}" dt="2021-11-24T21:53:24.538" v="252" actId="255"/>
          <ac:spMkLst>
            <pc:docMk/>
            <pc:sldMk cId="0" sldId="257"/>
            <ac:spMk id="170" creationId="{00000000-0000-0000-0000-000000000000}"/>
          </ac:spMkLst>
        </pc:spChg>
      </pc:sldChg>
      <pc:sldChg chg="modSp mod">
        <pc:chgData name="Isabelle Fournier" userId="481dfcbbd4455190" providerId="LiveId" clId="{2F977870-7DB7-4D9A-A89C-EB6EFD3C5425}" dt="2021-11-24T21:52:54.213" v="251" actId="14100"/>
        <pc:sldMkLst>
          <pc:docMk/>
          <pc:sldMk cId="0" sldId="258"/>
        </pc:sldMkLst>
        <pc:spChg chg="mod">
          <ac:chgData name="Isabelle Fournier" userId="481dfcbbd4455190" providerId="LiveId" clId="{2F977870-7DB7-4D9A-A89C-EB6EFD3C5425}" dt="2021-11-24T21:52:54.213" v="251" actId="14100"/>
          <ac:spMkLst>
            <pc:docMk/>
            <pc:sldMk cId="0" sldId="258"/>
            <ac:spMk id="178" creationId="{00000000-0000-0000-0000-000000000000}"/>
          </ac:spMkLst>
        </pc:spChg>
      </pc:sldChg>
      <pc:sldChg chg="modSp mod">
        <pc:chgData name="Isabelle Fournier" userId="481dfcbbd4455190" providerId="LiveId" clId="{2F977870-7DB7-4D9A-A89C-EB6EFD3C5425}" dt="2021-11-24T21:52:32.986" v="246" actId="255"/>
        <pc:sldMkLst>
          <pc:docMk/>
          <pc:sldMk cId="0" sldId="259"/>
        </pc:sldMkLst>
        <pc:spChg chg="mod">
          <ac:chgData name="Isabelle Fournier" userId="481dfcbbd4455190" providerId="LiveId" clId="{2F977870-7DB7-4D9A-A89C-EB6EFD3C5425}" dt="2021-11-24T21:52:32.986" v="246" actId="255"/>
          <ac:spMkLst>
            <pc:docMk/>
            <pc:sldMk cId="0" sldId="259"/>
            <ac:spMk id="187" creationId="{00000000-0000-0000-0000-000000000000}"/>
          </ac:spMkLst>
        </pc:spChg>
      </pc:sldChg>
      <pc:sldChg chg="modSp mod">
        <pc:chgData name="Isabelle Fournier" userId="481dfcbbd4455190" providerId="LiveId" clId="{2F977870-7DB7-4D9A-A89C-EB6EFD3C5425}" dt="2021-11-24T21:52:25.502" v="245" actId="6549"/>
        <pc:sldMkLst>
          <pc:docMk/>
          <pc:sldMk cId="0" sldId="260"/>
        </pc:sldMkLst>
        <pc:spChg chg="mod">
          <ac:chgData name="Isabelle Fournier" userId="481dfcbbd4455190" providerId="LiveId" clId="{2F977870-7DB7-4D9A-A89C-EB6EFD3C5425}" dt="2021-11-24T21:52:25.502" v="245" actId="6549"/>
          <ac:spMkLst>
            <pc:docMk/>
            <pc:sldMk cId="0" sldId="260"/>
            <ac:spMk id="193" creationId="{00000000-0000-0000-0000-000000000000}"/>
          </ac:spMkLst>
        </pc:spChg>
      </pc:sldChg>
      <pc:sldChg chg="modSp mod">
        <pc:chgData name="Isabelle Fournier" userId="481dfcbbd4455190" providerId="LiveId" clId="{2F977870-7DB7-4D9A-A89C-EB6EFD3C5425}" dt="2021-11-24T21:52:03.253" v="242" actId="14100"/>
        <pc:sldMkLst>
          <pc:docMk/>
          <pc:sldMk cId="0" sldId="261"/>
        </pc:sldMkLst>
        <pc:spChg chg="mod">
          <ac:chgData name="Isabelle Fournier" userId="481dfcbbd4455190" providerId="LiveId" clId="{2F977870-7DB7-4D9A-A89C-EB6EFD3C5425}" dt="2021-11-24T21:51:49.503" v="240" actId="20577"/>
          <ac:spMkLst>
            <pc:docMk/>
            <pc:sldMk cId="0" sldId="261"/>
            <ac:spMk id="198" creationId="{00000000-0000-0000-0000-000000000000}"/>
          </ac:spMkLst>
        </pc:spChg>
        <pc:spChg chg="mod">
          <ac:chgData name="Isabelle Fournier" userId="481dfcbbd4455190" providerId="LiveId" clId="{2F977870-7DB7-4D9A-A89C-EB6EFD3C5425}" dt="2021-11-24T21:52:03.253" v="242" actId="14100"/>
          <ac:spMkLst>
            <pc:docMk/>
            <pc:sldMk cId="0" sldId="261"/>
            <ac:spMk id="199" creationId="{00000000-0000-0000-0000-000000000000}"/>
          </ac:spMkLst>
        </pc:spChg>
      </pc:sldChg>
      <pc:sldChg chg="modSp mod">
        <pc:chgData name="Isabelle Fournier" userId="481dfcbbd4455190" providerId="LiveId" clId="{2F977870-7DB7-4D9A-A89C-EB6EFD3C5425}" dt="2021-11-24T21:51:20.507" v="238" actId="27636"/>
        <pc:sldMkLst>
          <pc:docMk/>
          <pc:sldMk cId="0" sldId="262"/>
        </pc:sldMkLst>
        <pc:spChg chg="mod">
          <ac:chgData name="Isabelle Fournier" userId="481dfcbbd4455190" providerId="LiveId" clId="{2F977870-7DB7-4D9A-A89C-EB6EFD3C5425}" dt="2021-11-24T21:51:20.507" v="238" actId="27636"/>
          <ac:spMkLst>
            <pc:docMk/>
            <pc:sldMk cId="0" sldId="262"/>
            <ac:spMk id="205" creationId="{00000000-0000-0000-0000-000000000000}"/>
          </ac:spMkLst>
        </pc:spChg>
      </pc:sldChg>
      <pc:sldChg chg="modSp mod">
        <pc:chgData name="Isabelle Fournier" userId="481dfcbbd4455190" providerId="LiveId" clId="{2F977870-7DB7-4D9A-A89C-EB6EFD3C5425}" dt="2021-11-24T21:50:46.439" v="232" actId="6549"/>
        <pc:sldMkLst>
          <pc:docMk/>
          <pc:sldMk cId="0" sldId="263"/>
        </pc:sldMkLst>
        <pc:spChg chg="mod">
          <ac:chgData name="Isabelle Fournier" userId="481dfcbbd4455190" providerId="LiveId" clId="{2F977870-7DB7-4D9A-A89C-EB6EFD3C5425}" dt="2021-11-24T21:50:46.439" v="232" actId="6549"/>
          <ac:spMkLst>
            <pc:docMk/>
            <pc:sldMk cId="0" sldId="263"/>
            <ac:spMk id="211" creationId="{00000000-0000-0000-0000-000000000000}"/>
          </ac:spMkLst>
        </pc:spChg>
      </pc:sldChg>
      <pc:sldChg chg="modSp mod">
        <pc:chgData name="Isabelle Fournier" userId="481dfcbbd4455190" providerId="LiveId" clId="{2F977870-7DB7-4D9A-A89C-EB6EFD3C5425}" dt="2021-11-24T21:50:29.636" v="228" actId="255"/>
        <pc:sldMkLst>
          <pc:docMk/>
          <pc:sldMk cId="0" sldId="264"/>
        </pc:sldMkLst>
        <pc:spChg chg="mod">
          <ac:chgData name="Isabelle Fournier" userId="481dfcbbd4455190" providerId="LiveId" clId="{2F977870-7DB7-4D9A-A89C-EB6EFD3C5425}" dt="2021-11-24T21:50:29.636" v="228" actId="255"/>
          <ac:spMkLst>
            <pc:docMk/>
            <pc:sldMk cId="0" sldId="264"/>
            <ac:spMk id="217" creationId="{00000000-0000-0000-0000-000000000000}"/>
          </ac:spMkLst>
        </pc:spChg>
      </pc:sldChg>
      <pc:sldChg chg="modSp mod">
        <pc:chgData name="Isabelle Fournier" userId="481dfcbbd4455190" providerId="LiveId" clId="{2F977870-7DB7-4D9A-A89C-EB6EFD3C5425}" dt="2021-11-24T22:02:41.166" v="253" actId="20577"/>
        <pc:sldMkLst>
          <pc:docMk/>
          <pc:sldMk cId="0" sldId="265"/>
        </pc:sldMkLst>
        <pc:spChg chg="mod">
          <ac:chgData name="Isabelle Fournier" userId="481dfcbbd4455190" providerId="LiveId" clId="{2F977870-7DB7-4D9A-A89C-EB6EFD3C5425}" dt="2021-11-24T22:02:41.166" v="253" actId="20577"/>
          <ac:spMkLst>
            <pc:docMk/>
            <pc:sldMk cId="0" sldId="265"/>
            <ac:spMk id="223" creationId="{00000000-0000-0000-0000-000000000000}"/>
          </ac:spMkLst>
        </pc:spChg>
      </pc:sldChg>
      <pc:sldChg chg="modSp mod">
        <pc:chgData name="Isabelle Fournier" userId="481dfcbbd4455190" providerId="LiveId" clId="{2F977870-7DB7-4D9A-A89C-EB6EFD3C5425}" dt="2021-11-24T21:43:38.442" v="167" actId="6549"/>
        <pc:sldMkLst>
          <pc:docMk/>
          <pc:sldMk cId="0" sldId="266"/>
        </pc:sldMkLst>
        <pc:spChg chg="mod">
          <ac:chgData name="Isabelle Fournier" userId="481dfcbbd4455190" providerId="LiveId" clId="{2F977870-7DB7-4D9A-A89C-EB6EFD3C5425}" dt="2021-11-24T21:43:38.442" v="167" actId="6549"/>
          <ac:spMkLst>
            <pc:docMk/>
            <pc:sldMk cId="0" sldId="266"/>
            <ac:spMk id="229" creationId="{00000000-0000-0000-0000-000000000000}"/>
          </ac:spMkLst>
        </pc:spChg>
      </pc:sldChg>
      <pc:sldChg chg="modSp del mod">
        <pc:chgData name="Isabelle Fournier" userId="481dfcbbd4455190" providerId="LiveId" clId="{2F977870-7DB7-4D9A-A89C-EB6EFD3C5425}" dt="2021-11-24T21:41:31.788" v="151" actId="47"/>
        <pc:sldMkLst>
          <pc:docMk/>
          <pc:sldMk cId="0" sldId="267"/>
        </pc:sldMkLst>
        <pc:spChg chg="mod">
          <ac:chgData name="Isabelle Fournier" userId="481dfcbbd4455190" providerId="LiveId" clId="{2F977870-7DB7-4D9A-A89C-EB6EFD3C5425}" dt="2021-11-24T21:40:01.136" v="96" actId="21"/>
          <ac:spMkLst>
            <pc:docMk/>
            <pc:sldMk cId="0" sldId="267"/>
            <ac:spMk id="235" creationId="{00000000-0000-0000-0000-000000000000}"/>
          </ac:spMkLst>
        </pc:spChg>
      </pc:sldChg>
      <pc:sldChg chg="addSp delSp modSp mod">
        <pc:chgData name="Isabelle Fournier" userId="481dfcbbd4455190" providerId="LiveId" clId="{2F977870-7DB7-4D9A-A89C-EB6EFD3C5425}" dt="2021-11-24T22:06:56.464" v="301" actId="21"/>
        <pc:sldMkLst>
          <pc:docMk/>
          <pc:sldMk cId="0" sldId="268"/>
        </pc:sldMkLst>
        <pc:spChg chg="add del mod">
          <ac:chgData name="Isabelle Fournier" userId="481dfcbbd4455190" providerId="LiveId" clId="{2F977870-7DB7-4D9A-A89C-EB6EFD3C5425}" dt="2021-11-24T22:06:56.464" v="301" actId="21"/>
          <ac:spMkLst>
            <pc:docMk/>
            <pc:sldMk cId="0" sldId="268"/>
            <ac:spMk id="2" creationId="{557A9243-8A78-4AFE-9F04-9DF5BE71FF31}"/>
          </ac:spMkLst>
        </pc:spChg>
        <pc:spChg chg="mod">
          <ac:chgData name="Isabelle Fournier" userId="481dfcbbd4455190" providerId="LiveId" clId="{2F977870-7DB7-4D9A-A89C-EB6EFD3C5425}" dt="2021-11-24T22:05:40.596" v="292" actId="20577"/>
          <ac:spMkLst>
            <pc:docMk/>
            <pc:sldMk cId="0" sldId="268"/>
            <ac:spMk id="241" creationId="{00000000-0000-0000-0000-000000000000}"/>
          </ac:spMkLst>
        </pc:spChg>
      </pc:sldChg>
      <pc:sldChg chg="addSp delSp modSp mod">
        <pc:chgData name="Isabelle Fournier" userId="481dfcbbd4455190" providerId="LiveId" clId="{2F977870-7DB7-4D9A-A89C-EB6EFD3C5425}" dt="2021-11-24T23:13:06.320" v="576"/>
        <pc:sldMkLst>
          <pc:docMk/>
          <pc:sldMk cId="0" sldId="269"/>
        </pc:sldMkLst>
        <pc:spChg chg="add del mod">
          <ac:chgData name="Isabelle Fournier" userId="481dfcbbd4455190" providerId="LiveId" clId="{2F977870-7DB7-4D9A-A89C-EB6EFD3C5425}" dt="2021-11-24T23:13:04.837" v="575" actId="478"/>
          <ac:spMkLst>
            <pc:docMk/>
            <pc:sldMk cId="0" sldId="269"/>
            <ac:spMk id="5" creationId="{7B55185B-54ED-45D2-8F64-12826116F1BA}"/>
          </ac:spMkLst>
        </pc:spChg>
        <pc:spChg chg="add del mod">
          <ac:chgData name="Isabelle Fournier" userId="481dfcbbd4455190" providerId="LiveId" clId="{2F977870-7DB7-4D9A-A89C-EB6EFD3C5425}" dt="2021-11-24T23:13:02.068" v="574" actId="478"/>
          <ac:spMkLst>
            <pc:docMk/>
            <pc:sldMk cId="0" sldId="269"/>
            <ac:spMk id="8" creationId="{A9739DDF-E7DA-4184-8444-B50C7BAAEA32}"/>
          </ac:spMkLst>
        </pc:spChg>
        <pc:spChg chg="add mod">
          <ac:chgData name="Isabelle Fournier" userId="481dfcbbd4455190" providerId="LiveId" clId="{2F977870-7DB7-4D9A-A89C-EB6EFD3C5425}" dt="2021-11-24T23:13:06.320" v="576"/>
          <ac:spMkLst>
            <pc:docMk/>
            <pc:sldMk cId="0" sldId="269"/>
            <ac:spMk id="9" creationId="{9BE2FB92-0E1F-49B4-82EE-FAED2F0BBA4A}"/>
          </ac:spMkLst>
        </pc:spChg>
        <pc:spChg chg="del mod">
          <ac:chgData name="Isabelle Fournier" userId="481dfcbbd4455190" providerId="LiveId" clId="{2F977870-7DB7-4D9A-A89C-EB6EFD3C5425}" dt="2021-11-24T23:12:56.268" v="571" actId="478"/>
          <ac:spMkLst>
            <pc:docMk/>
            <pc:sldMk cId="0" sldId="269"/>
            <ac:spMk id="246" creationId="{00000000-0000-0000-0000-000000000000}"/>
          </ac:spMkLst>
        </pc:spChg>
        <pc:spChg chg="mod">
          <ac:chgData name="Isabelle Fournier" userId="481dfcbbd4455190" providerId="LiveId" clId="{2F977870-7DB7-4D9A-A89C-EB6EFD3C5425}" dt="2021-11-24T23:05:18.218" v="472" actId="5793"/>
          <ac:spMkLst>
            <pc:docMk/>
            <pc:sldMk cId="0" sldId="269"/>
            <ac:spMk id="247" creationId="{00000000-0000-0000-0000-000000000000}"/>
          </ac:spMkLst>
        </pc:spChg>
        <pc:picChg chg="add del">
          <ac:chgData name="Isabelle Fournier" userId="481dfcbbd4455190" providerId="LiveId" clId="{2F977870-7DB7-4D9A-A89C-EB6EFD3C5425}" dt="2021-11-24T22:57:14.617" v="397" actId="21"/>
          <ac:picMkLst>
            <pc:docMk/>
            <pc:sldMk cId="0" sldId="269"/>
            <ac:picMk id="3" creationId="{00C58328-4B5C-440E-8EB0-AFBF608D24BA}"/>
          </ac:picMkLst>
        </pc:picChg>
      </pc:sldChg>
      <pc:sldChg chg="addSp delSp modSp mod">
        <pc:chgData name="Isabelle Fournier" userId="481dfcbbd4455190" providerId="LiveId" clId="{2F977870-7DB7-4D9A-A89C-EB6EFD3C5425}" dt="2021-11-24T23:20:14.482" v="885" actId="21"/>
        <pc:sldMkLst>
          <pc:docMk/>
          <pc:sldMk cId="0" sldId="270"/>
        </pc:sldMkLst>
        <pc:spChg chg="add del mod">
          <ac:chgData name="Isabelle Fournier" userId="481dfcbbd4455190" providerId="LiveId" clId="{2F977870-7DB7-4D9A-A89C-EB6EFD3C5425}" dt="2021-11-24T23:20:14.482" v="885" actId="21"/>
          <ac:spMkLst>
            <pc:docMk/>
            <pc:sldMk cId="0" sldId="270"/>
            <ac:spMk id="2" creationId="{5A452A8C-A44F-4711-A9BA-5C73593A92D4}"/>
          </ac:spMkLst>
        </pc:spChg>
        <pc:spChg chg="mod">
          <ac:chgData name="Isabelle Fournier" userId="481dfcbbd4455190" providerId="LiveId" clId="{2F977870-7DB7-4D9A-A89C-EB6EFD3C5425}" dt="2021-11-24T23:15:53.264" v="596" actId="20577"/>
          <ac:spMkLst>
            <pc:docMk/>
            <pc:sldMk cId="0" sldId="270"/>
            <ac:spMk id="252" creationId="{00000000-0000-0000-0000-000000000000}"/>
          </ac:spMkLst>
        </pc:spChg>
        <pc:spChg chg="mod">
          <ac:chgData name="Isabelle Fournier" userId="481dfcbbd4455190" providerId="LiveId" clId="{2F977870-7DB7-4D9A-A89C-EB6EFD3C5425}" dt="2021-11-24T23:19:52.287" v="883" actId="27636"/>
          <ac:spMkLst>
            <pc:docMk/>
            <pc:sldMk cId="0" sldId="270"/>
            <ac:spMk id="253" creationId="{00000000-0000-0000-0000-000000000000}"/>
          </ac:spMkLst>
        </pc:spChg>
      </pc:sldChg>
      <pc:sldChg chg="addSp delSp modSp mod ord">
        <pc:chgData name="Isabelle Fournier" userId="481dfcbbd4455190" providerId="LiveId" clId="{2F977870-7DB7-4D9A-A89C-EB6EFD3C5425}" dt="2021-11-24T23:45:30.014" v="1927"/>
        <pc:sldMkLst>
          <pc:docMk/>
          <pc:sldMk cId="0" sldId="272"/>
        </pc:sldMkLst>
        <pc:spChg chg="add del mod">
          <ac:chgData name="Isabelle Fournier" userId="481dfcbbd4455190" providerId="LiveId" clId="{2F977870-7DB7-4D9A-A89C-EB6EFD3C5425}" dt="2021-11-24T23:26:12.870" v="903" actId="478"/>
          <ac:spMkLst>
            <pc:docMk/>
            <pc:sldMk cId="0" sldId="272"/>
            <ac:spMk id="2" creationId="{4EF4E2AB-5FE3-4EF7-96C6-AEDBC51A303D}"/>
          </ac:spMkLst>
        </pc:spChg>
        <pc:spChg chg="add del mod">
          <ac:chgData name="Isabelle Fournier" userId="481dfcbbd4455190" providerId="LiveId" clId="{2F977870-7DB7-4D9A-A89C-EB6EFD3C5425}" dt="2021-11-24T23:34:07.340" v="966" actId="478"/>
          <ac:spMkLst>
            <pc:docMk/>
            <pc:sldMk cId="0" sldId="272"/>
            <ac:spMk id="4" creationId="{A4B37E74-9B20-4549-846C-F1F0A168D3A4}"/>
          </ac:spMkLst>
        </pc:spChg>
        <pc:spChg chg="del mod">
          <ac:chgData name="Isabelle Fournier" userId="481dfcbbd4455190" providerId="LiveId" clId="{2F977870-7DB7-4D9A-A89C-EB6EFD3C5425}" dt="2021-11-24T23:33:58.424" v="965" actId="478"/>
          <ac:spMkLst>
            <pc:docMk/>
            <pc:sldMk cId="0" sldId="272"/>
            <ac:spMk id="264" creationId="{00000000-0000-0000-0000-000000000000}"/>
          </ac:spMkLst>
        </pc:spChg>
        <pc:spChg chg="mod">
          <ac:chgData name="Isabelle Fournier" userId="481dfcbbd4455190" providerId="LiveId" clId="{2F977870-7DB7-4D9A-A89C-EB6EFD3C5425}" dt="2021-11-24T23:39:47.513" v="1476" actId="255"/>
          <ac:spMkLst>
            <pc:docMk/>
            <pc:sldMk cId="0" sldId="272"/>
            <ac:spMk id="265" creationId="{00000000-0000-0000-0000-000000000000}"/>
          </ac:spMkLst>
        </pc:spChg>
        <pc:picChg chg="add mod">
          <ac:chgData name="Isabelle Fournier" userId="481dfcbbd4455190" providerId="LiveId" clId="{2F977870-7DB7-4D9A-A89C-EB6EFD3C5425}" dt="2021-11-24T23:34:14.620" v="968" actId="1076"/>
          <ac:picMkLst>
            <pc:docMk/>
            <pc:sldMk cId="0" sldId="272"/>
            <ac:picMk id="5" creationId="{FCA5CBCD-FCC2-48B7-AD6F-3238154B19FF}"/>
          </ac:picMkLst>
        </pc:picChg>
      </pc:sldChg>
      <pc:sldChg chg="modSp mod">
        <pc:chgData name="Isabelle Fournier" userId="481dfcbbd4455190" providerId="LiveId" clId="{2F977870-7DB7-4D9A-A89C-EB6EFD3C5425}" dt="2021-11-24T23:51:30.995" v="2201" actId="20577"/>
        <pc:sldMkLst>
          <pc:docMk/>
          <pc:sldMk cId="0" sldId="273"/>
        </pc:sldMkLst>
        <pc:spChg chg="mod">
          <ac:chgData name="Isabelle Fournier" userId="481dfcbbd4455190" providerId="LiveId" clId="{2F977870-7DB7-4D9A-A89C-EB6EFD3C5425}" dt="2021-11-24T23:29:00.697" v="916" actId="20577"/>
          <ac:spMkLst>
            <pc:docMk/>
            <pc:sldMk cId="0" sldId="273"/>
            <ac:spMk id="270" creationId="{00000000-0000-0000-0000-000000000000}"/>
          </ac:spMkLst>
        </pc:spChg>
        <pc:spChg chg="mod">
          <ac:chgData name="Isabelle Fournier" userId="481dfcbbd4455190" providerId="LiveId" clId="{2F977870-7DB7-4D9A-A89C-EB6EFD3C5425}" dt="2021-11-24T23:51:30.995" v="2201" actId="20577"/>
          <ac:spMkLst>
            <pc:docMk/>
            <pc:sldMk cId="0" sldId="273"/>
            <ac:spMk id="271" creationId="{00000000-0000-0000-0000-000000000000}"/>
          </ac:spMkLst>
        </pc:spChg>
      </pc:sldChg>
      <pc:sldChg chg="addSp modSp mod">
        <pc:chgData name="Isabelle Fournier" userId="481dfcbbd4455190" providerId="LiveId" clId="{2F977870-7DB7-4D9A-A89C-EB6EFD3C5425}" dt="2021-11-24T21:48:45.880" v="219" actId="1076"/>
        <pc:sldMkLst>
          <pc:docMk/>
          <pc:sldMk cId="0" sldId="274"/>
        </pc:sldMkLst>
        <pc:spChg chg="mod">
          <ac:chgData name="Isabelle Fournier" userId="481dfcbbd4455190" providerId="LiveId" clId="{2F977870-7DB7-4D9A-A89C-EB6EFD3C5425}" dt="2021-11-24T21:48:32.044" v="215" actId="14100"/>
          <ac:spMkLst>
            <pc:docMk/>
            <pc:sldMk cId="0" sldId="274"/>
            <ac:spMk id="277" creationId="{00000000-0000-0000-0000-000000000000}"/>
          </ac:spMkLst>
        </pc:spChg>
        <pc:picChg chg="add mod">
          <ac:chgData name="Isabelle Fournier" userId="481dfcbbd4455190" providerId="LiveId" clId="{2F977870-7DB7-4D9A-A89C-EB6EFD3C5425}" dt="2021-11-24T21:48:45.880" v="219" actId="1076"/>
          <ac:picMkLst>
            <pc:docMk/>
            <pc:sldMk cId="0" sldId="274"/>
            <ac:picMk id="2" creationId="{99F3384C-97CA-4625-AB2C-F7B7E417412C}"/>
          </ac:picMkLst>
        </pc:picChg>
      </pc:sldChg>
      <pc:sldChg chg="modSp mod">
        <pc:chgData name="Isabelle Fournier" userId="481dfcbbd4455190" providerId="LiveId" clId="{2F977870-7DB7-4D9A-A89C-EB6EFD3C5425}" dt="2021-11-24T23:24:53.450" v="894" actId="207"/>
        <pc:sldMkLst>
          <pc:docMk/>
          <pc:sldMk cId="0" sldId="275"/>
        </pc:sldMkLst>
        <pc:spChg chg="mod">
          <ac:chgData name="Isabelle Fournier" userId="481dfcbbd4455190" providerId="LiveId" clId="{2F977870-7DB7-4D9A-A89C-EB6EFD3C5425}" dt="2021-11-24T23:24:53.450" v="894" actId="207"/>
          <ac:spMkLst>
            <pc:docMk/>
            <pc:sldMk cId="0" sldId="275"/>
            <ac:spMk id="283" creationId="{00000000-0000-0000-0000-000000000000}"/>
          </ac:spMkLst>
        </pc:spChg>
      </pc:sldChg>
      <pc:sldChg chg="modSp add mod">
        <pc:chgData name="Isabelle Fournier" userId="481dfcbbd4455190" providerId="LiveId" clId="{2F977870-7DB7-4D9A-A89C-EB6EFD3C5425}" dt="2021-11-24T23:11:04.951" v="548" actId="207"/>
        <pc:sldMkLst>
          <pc:docMk/>
          <pc:sldMk cId="2073557911" sldId="276"/>
        </pc:sldMkLst>
        <pc:spChg chg="mod">
          <ac:chgData name="Isabelle Fournier" userId="481dfcbbd4455190" providerId="LiveId" clId="{2F977870-7DB7-4D9A-A89C-EB6EFD3C5425}" dt="2021-11-24T23:11:04.951" v="548" actId="207"/>
          <ac:spMkLst>
            <pc:docMk/>
            <pc:sldMk cId="2073557911" sldId="276"/>
            <ac:spMk id="283" creationId="{00000000-0000-0000-0000-000000000000}"/>
          </ac:spMkLst>
        </pc:spChg>
      </pc:sldChg>
      <pc:sldChg chg="addSp delSp modSp add mod">
        <pc:chgData name="Isabelle Fournier" userId="481dfcbbd4455190" providerId="LiveId" clId="{2F977870-7DB7-4D9A-A89C-EB6EFD3C5425}" dt="2021-11-24T22:09:06.992" v="309" actId="14100"/>
        <pc:sldMkLst>
          <pc:docMk/>
          <pc:sldMk cId="70854340" sldId="277"/>
        </pc:sldMkLst>
        <pc:spChg chg="del">
          <ac:chgData name="Isabelle Fournier" userId="481dfcbbd4455190" providerId="LiveId" clId="{2F977870-7DB7-4D9A-A89C-EB6EFD3C5425}" dt="2021-11-24T22:06:37.542" v="297" actId="478"/>
          <ac:spMkLst>
            <pc:docMk/>
            <pc:sldMk cId="70854340" sldId="277"/>
            <ac:spMk id="2" creationId="{557A9243-8A78-4AFE-9F04-9DF5BE71FF31}"/>
          </ac:spMkLst>
        </pc:spChg>
        <pc:spChg chg="add del mod">
          <ac:chgData name="Isabelle Fournier" userId="481dfcbbd4455190" providerId="LiveId" clId="{2F977870-7DB7-4D9A-A89C-EB6EFD3C5425}" dt="2021-11-24T22:06:46.253" v="299" actId="478"/>
          <ac:spMkLst>
            <pc:docMk/>
            <pc:sldMk cId="70854340" sldId="277"/>
            <ac:spMk id="4" creationId="{A3116BB4-3D7E-4DA0-9E74-820465A7F466}"/>
          </ac:spMkLst>
        </pc:spChg>
        <pc:spChg chg="del">
          <ac:chgData name="Isabelle Fournier" userId="481dfcbbd4455190" providerId="LiveId" clId="{2F977870-7DB7-4D9A-A89C-EB6EFD3C5425}" dt="2021-11-24T22:06:45.152" v="298" actId="478"/>
          <ac:spMkLst>
            <pc:docMk/>
            <pc:sldMk cId="70854340" sldId="277"/>
            <ac:spMk id="241" creationId="{00000000-0000-0000-0000-000000000000}"/>
          </ac:spMkLst>
        </pc:spChg>
        <pc:picChg chg="add del mod">
          <ac:chgData name="Isabelle Fournier" userId="481dfcbbd4455190" providerId="LiveId" clId="{2F977870-7DB7-4D9A-A89C-EB6EFD3C5425}" dt="2021-11-24T22:08:55.211" v="305" actId="478"/>
          <ac:picMkLst>
            <pc:docMk/>
            <pc:sldMk cId="70854340" sldId="277"/>
            <ac:picMk id="5" creationId="{48DAFFF2-F5AE-4955-8235-DF6672D732C9}"/>
          </ac:picMkLst>
        </pc:picChg>
        <pc:picChg chg="add mod">
          <ac:chgData name="Isabelle Fournier" userId="481dfcbbd4455190" providerId="LiveId" clId="{2F977870-7DB7-4D9A-A89C-EB6EFD3C5425}" dt="2021-11-24T22:09:06.992" v="309" actId="14100"/>
          <ac:picMkLst>
            <pc:docMk/>
            <pc:sldMk cId="70854340" sldId="277"/>
            <ac:picMk id="6" creationId="{33D9AA29-A3EB-480C-8E09-88F2B1A5CD3E}"/>
          </ac:picMkLst>
        </pc:picChg>
      </pc:sldChg>
      <pc:sldChg chg="addSp delSp modSp new del mod">
        <pc:chgData name="Isabelle Fournier" userId="481dfcbbd4455190" providerId="LiveId" clId="{2F977870-7DB7-4D9A-A89C-EB6EFD3C5425}" dt="2021-11-24T23:13:32.859" v="578" actId="47"/>
        <pc:sldMkLst>
          <pc:docMk/>
          <pc:sldMk cId="1094329208" sldId="278"/>
        </pc:sldMkLst>
        <pc:spChg chg="mod">
          <ac:chgData name="Isabelle Fournier" userId="481dfcbbd4455190" providerId="LiveId" clId="{2F977870-7DB7-4D9A-A89C-EB6EFD3C5425}" dt="2021-11-24T22:12:25.295" v="389" actId="20577"/>
          <ac:spMkLst>
            <pc:docMk/>
            <pc:sldMk cId="1094329208" sldId="278"/>
            <ac:spMk id="2" creationId="{BA33E5E7-437A-4FA5-BE75-6C72C67BBFF5}"/>
          </ac:spMkLst>
        </pc:spChg>
        <pc:spChg chg="del mod">
          <ac:chgData name="Isabelle Fournier" userId="481dfcbbd4455190" providerId="LiveId" clId="{2F977870-7DB7-4D9A-A89C-EB6EFD3C5425}" dt="2021-11-24T23:13:30.668" v="577" actId="478"/>
          <ac:spMkLst>
            <pc:docMk/>
            <pc:sldMk cId="1094329208" sldId="278"/>
            <ac:spMk id="3" creationId="{0C0EE1B9-8758-4A50-95A9-429C89ADF21B}"/>
          </ac:spMkLst>
        </pc:spChg>
        <pc:spChg chg="add mod">
          <ac:chgData name="Isabelle Fournier" userId="481dfcbbd4455190" providerId="LiveId" clId="{2F977870-7DB7-4D9A-A89C-EB6EFD3C5425}" dt="2021-11-24T23:13:30.668" v="577" actId="478"/>
          <ac:spMkLst>
            <pc:docMk/>
            <pc:sldMk cId="1094329208" sldId="278"/>
            <ac:spMk id="5" creationId="{964BB46C-5CC8-4154-B3B1-83E7D7EB0865}"/>
          </ac:spMkLst>
        </pc:spChg>
      </pc:sldChg>
      <pc:sldChg chg="addSp delSp modSp new mod">
        <pc:chgData name="Isabelle Fournier" userId="481dfcbbd4455190" providerId="LiveId" clId="{2F977870-7DB7-4D9A-A89C-EB6EFD3C5425}" dt="2021-11-24T22:57:44.495" v="405" actId="1076"/>
        <pc:sldMkLst>
          <pc:docMk/>
          <pc:sldMk cId="3475735206" sldId="279"/>
        </pc:sldMkLst>
        <pc:spChg chg="del">
          <ac:chgData name="Isabelle Fournier" userId="481dfcbbd4455190" providerId="LiveId" clId="{2F977870-7DB7-4D9A-A89C-EB6EFD3C5425}" dt="2021-11-24T22:57:22.637" v="399" actId="478"/>
          <ac:spMkLst>
            <pc:docMk/>
            <pc:sldMk cId="3475735206" sldId="279"/>
            <ac:spMk id="2" creationId="{CC679B1A-4B7B-43E4-95D5-19096AD5CF4F}"/>
          </ac:spMkLst>
        </pc:spChg>
        <pc:spChg chg="del">
          <ac:chgData name="Isabelle Fournier" userId="481dfcbbd4455190" providerId="LiveId" clId="{2F977870-7DB7-4D9A-A89C-EB6EFD3C5425}" dt="2021-11-24T22:57:23.584" v="400" actId="478"/>
          <ac:spMkLst>
            <pc:docMk/>
            <pc:sldMk cId="3475735206" sldId="279"/>
            <ac:spMk id="3" creationId="{4EFCC4A3-7191-4A51-B07D-28FB7CEE4457}"/>
          </ac:spMkLst>
        </pc:spChg>
        <pc:picChg chg="add mod">
          <ac:chgData name="Isabelle Fournier" userId="481dfcbbd4455190" providerId="LiveId" clId="{2F977870-7DB7-4D9A-A89C-EB6EFD3C5425}" dt="2021-11-24T22:57:44.495" v="405" actId="1076"/>
          <ac:picMkLst>
            <pc:docMk/>
            <pc:sldMk cId="3475735206" sldId="279"/>
            <ac:picMk id="4" creationId="{093A306A-1E84-435E-8DE2-7E88C5DFED05}"/>
          </ac:picMkLst>
        </pc:picChg>
      </pc:sldChg>
      <pc:sldChg chg="modSp new mod">
        <pc:chgData name="Isabelle Fournier" userId="481dfcbbd4455190" providerId="LiveId" clId="{2F977870-7DB7-4D9A-A89C-EB6EFD3C5425}" dt="2021-11-24T23:14:25.635" v="580" actId="20577"/>
        <pc:sldMkLst>
          <pc:docMk/>
          <pc:sldMk cId="2856581816" sldId="280"/>
        </pc:sldMkLst>
        <pc:spChg chg="mod">
          <ac:chgData name="Isabelle Fournier" userId="481dfcbbd4455190" providerId="LiveId" clId="{2F977870-7DB7-4D9A-A89C-EB6EFD3C5425}" dt="2021-11-24T23:12:14.014" v="558" actId="14100"/>
          <ac:spMkLst>
            <pc:docMk/>
            <pc:sldMk cId="2856581816" sldId="280"/>
            <ac:spMk id="2" creationId="{495B1E19-8E1E-4766-8484-303CA45E3A12}"/>
          </ac:spMkLst>
        </pc:spChg>
        <pc:spChg chg="mod">
          <ac:chgData name="Isabelle Fournier" userId="481dfcbbd4455190" providerId="LiveId" clId="{2F977870-7DB7-4D9A-A89C-EB6EFD3C5425}" dt="2021-11-24T23:14:25.635" v="580" actId="20577"/>
          <ac:spMkLst>
            <pc:docMk/>
            <pc:sldMk cId="2856581816" sldId="280"/>
            <ac:spMk id="3" creationId="{B7BB1066-8177-4E21-96D1-AD4E623E1366}"/>
          </ac:spMkLst>
        </pc:spChg>
      </pc:sldChg>
      <pc:sldChg chg="modSp add mod">
        <pc:chgData name="Isabelle Fournier" userId="481dfcbbd4455190" providerId="LiveId" clId="{2F977870-7DB7-4D9A-A89C-EB6EFD3C5425}" dt="2021-11-24T23:54:10.335" v="2370" actId="20577"/>
        <pc:sldMkLst>
          <pc:docMk/>
          <pc:sldMk cId="2387247992" sldId="281"/>
        </pc:sldMkLst>
        <pc:spChg chg="mod">
          <ac:chgData name="Isabelle Fournier" userId="481dfcbbd4455190" providerId="LiveId" clId="{2F977870-7DB7-4D9A-A89C-EB6EFD3C5425}" dt="2021-11-24T23:54:10.335" v="2370" actId="20577"/>
          <ac:spMkLst>
            <pc:docMk/>
            <pc:sldMk cId="2387247992" sldId="281"/>
            <ac:spMk id="283" creationId="{00000000-0000-0000-0000-000000000000}"/>
          </ac:spMkLst>
        </pc:spChg>
      </pc:sldChg>
      <pc:sldChg chg="addSp delSp modSp new mod">
        <pc:chgData name="Isabelle Fournier" userId="481dfcbbd4455190" providerId="LiveId" clId="{2F977870-7DB7-4D9A-A89C-EB6EFD3C5425}" dt="2021-11-24T23:20:30.853" v="890" actId="1076"/>
        <pc:sldMkLst>
          <pc:docMk/>
          <pc:sldMk cId="3480144696" sldId="282"/>
        </pc:sldMkLst>
        <pc:spChg chg="del">
          <ac:chgData name="Isabelle Fournier" userId="481dfcbbd4455190" providerId="LiveId" clId="{2F977870-7DB7-4D9A-A89C-EB6EFD3C5425}" dt="2021-11-24T23:20:18.980" v="887" actId="478"/>
          <ac:spMkLst>
            <pc:docMk/>
            <pc:sldMk cId="3480144696" sldId="282"/>
            <ac:spMk id="2" creationId="{D6EBF33B-480F-4451-9380-BA54B1EE1B46}"/>
          </ac:spMkLst>
        </pc:spChg>
        <pc:spChg chg="del">
          <ac:chgData name="Isabelle Fournier" userId="481dfcbbd4455190" providerId="LiveId" clId="{2F977870-7DB7-4D9A-A89C-EB6EFD3C5425}" dt="2021-11-24T23:20:17.879" v="886" actId="478"/>
          <ac:spMkLst>
            <pc:docMk/>
            <pc:sldMk cId="3480144696" sldId="282"/>
            <ac:spMk id="3" creationId="{10A34BCF-040F-43FC-8EA7-3309EA43D5BF}"/>
          </ac:spMkLst>
        </pc:spChg>
        <pc:picChg chg="add mod">
          <ac:chgData name="Isabelle Fournier" userId="481dfcbbd4455190" providerId="LiveId" clId="{2F977870-7DB7-4D9A-A89C-EB6EFD3C5425}" dt="2021-11-24T23:20:30.853" v="890" actId="1076"/>
          <ac:picMkLst>
            <pc:docMk/>
            <pc:sldMk cId="3480144696" sldId="282"/>
            <ac:picMk id="4" creationId="{CD7F1034-F465-4B4B-BCD1-80921BC7437D}"/>
          </ac:picMkLst>
        </pc:picChg>
      </pc:sldChg>
      <pc:sldChg chg="addSp delSp modSp add mod">
        <pc:chgData name="Isabelle Fournier" userId="481dfcbbd4455190" providerId="LiveId" clId="{2F977870-7DB7-4D9A-A89C-EB6EFD3C5425}" dt="2021-11-24T23:39:58.063" v="1478" actId="14100"/>
        <pc:sldMkLst>
          <pc:docMk/>
          <pc:sldMk cId="2950316749" sldId="283"/>
        </pc:sldMkLst>
        <pc:spChg chg="add mod">
          <ac:chgData name="Isabelle Fournier" userId="481dfcbbd4455190" providerId="LiveId" clId="{2F977870-7DB7-4D9A-A89C-EB6EFD3C5425}" dt="2021-11-24T23:39:58.063" v="1478" actId="14100"/>
          <ac:spMkLst>
            <pc:docMk/>
            <pc:sldMk cId="2950316749" sldId="283"/>
            <ac:spMk id="3" creationId="{5B1BEB76-0F06-457A-8457-A6E23AA3FA3F}"/>
          </ac:spMkLst>
        </pc:spChg>
        <pc:spChg chg="add del mod">
          <ac:chgData name="Isabelle Fournier" userId="481dfcbbd4455190" providerId="LiveId" clId="{2F977870-7DB7-4D9A-A89C-EB6EFD3C5425}" dt="2021-11-24T23:36:38.231" v="1049" actId="478"/>
          <ac:spMkLst>
            <pc:docMk/>
            <pc:sldMk cId="2950316749" sldId="283"/>
            <ac:spMk id="4" creationId="{3013C591-6366-4B02-BE3D-EC03E41694B2}"/>
          </ac:spMkLst>
        </pc:spChg>
        <pc:picChg chg="del">
          <ac:chgData name="Isabelle Fournier" userId="481dfcbbd4455190" providerId="LiveId" clId="{2F977870-7DB7-4D9A-A89C-EB6EFD3C5425}" dt="2021-11-24T23:34:33.951" v="971" actId="478"/>
          <ac:picMkLst>
            <pc:docMk/>
            <pc:sldMk cId="2950316749" sldId="283"/>
            <ac:picMk id="259" creationId="{00000000-0000-0000-0000-000000000000}"/>
          </ac:picMkLst>
        </pc:picChg>
      </pc:sldChg>
      <pc:sldChg chg="addSp delSp modSp add mod">
        <pc:chgData name="Isabelle Fournier" userId="481dfcbbd4455190" providerId="LiveId" clId="{2F977870-7DB7-4D9A-A89C-EB6EFD3C5425}" dt="2021-11-24T23:45:16.420" v="1925" actId="20577"/>
        <pc:sldMkLst>
          <pc:docMk/>
          <pc:sldMk cId="148246231" sldId="284"/>
        </pc:sldMkLst>
        <pc:spChg chg="add del mod">
          <ac:chgData name="Isabelle Fournier" userId="481dfcbbd4455190" providerId="LiveId" clId="{2F977870-7DB7-4D9A-A89C-EB6EFD3C5425}" dt="2021-11-24T23:42:48.230" v="1493" actId="478"/>
          <ac:spMkLst>
            <pc:docMk/>
            <pc:sldMk cId="148246231" sldId="284"/>
            <ac:spMk id="2" creationId="{4273546A-9E66-4836-AC71-6BE880B8691D}"/>
          </ac:spMkLst>
        </pc:spChg>
        <pc:spChg chg="mod">
          <ac:chgData name="Isabelle Fournier" userId="481dfcbbd4455190" providerId="LiveId" clId="{2F977870-7DB7-4D9A-A89C-EB6EFD3C5425}" dt="2021-11-24T23:45:16.420" v="1925" actId="20577"/>
          <ac:spMkLst>
            <pc:docMk/>
            <pc:sldMk cId="148246231" sldId="284"/>
            <ac:spMk id="265" creationId="{00000000-0000-0000-0000-000000000000}"/>
          </ac:spMkLst>
        </pc:spChg>
      </pc:sldChg>
    </pc:docChg>
  </pc:docChgLst>
  <pc:docChgLst>
    <pc:chgData name="Isabelle Fournier" userId="481dfcbbd4455190" providerId="LiveId" clId="{32393549-53F4-4F2A-BD97-A3CDB7B971A7}"/>
    <pc:docChg chg="custSel modSld">
      <pc:chgData name="Isabelle Fournier" userId="481dfcbbd4455190" providerId="LiveId" clId="{32393549-53F4-4F2A-BD97-A3CDB7B971A7}" dt="2021-11-29T19:21:11.342" v="34" actId="1076"/>
      <pc:docMkLst>
        <pc:docMk/>
      </pc:docMkLst>
      <pc:sldChg chg="addSp delSp modSp mod">
        <pc:chgData name="Isabelle Fournier" userId="481dfcbbd4455190" providerId="LiveId" clId="{32393549-53F4-4F2A-BD97-A3CDB7B971A7}" dt="2021-11-29T19:21:11.342" v="34" actId="1076"/>
        <pc:sldMkLst>
          <pc:docMk/>
          <pc:sldMk cId="0" sldId="275"/>
        </pc:sldMkLst>
        <pc:spChg chg="add del mod">
          <ac:chgData name="Isabelle Fournier" userId="481dfcbbd4455190" providerId="LiveId" clId="{32393549-53F4-4F2A-BD97-A3CDB7B971A7}" dt="2021-11-29T18:58:42.083" v="2" actId="478"/>
          <ac:spMkLst>
            <pc:docMk/>
            <pc:sldMk cId="0" sldId="275"/>
            <ac:spMk id="3" creationId="{19082AD6-9EA3-4537-A2DE-67585EF11519}"/>
          </ac:spMkLst>
        </pc:spChg>
        <pc:spChg chg="add mod">
          <ac:chgData name="Isabelle Fournier" userId="481dfcbbd4455190" providerId="LiveId" clId="{32393549-53F4-4F2A-BD97-A3CDB7B971A7}" dt="2021-11-29T19:21:11.342" v="34" actId="1076"/>
          <ac:spMkLst>
            <pc:docMk/>
            <pc:sldMk cId="0" sldId="275"/>
            <ac:spMk id="5" creationId="{CC9612AC-AAD2-40CE-8E8E-51BE27C9111A}"/>
          </ac:spMkLst>
        </pc:spChg>
        <pc:spChg chg="mod">
          <ac:chgData name="Isabelle Fournier" userId="481dfcbbd4455190" providerId="LiveId" clId="{32393549-53F4-4F2A-BD97-A3CDB7B971A7}" dt="2021-11-29T18:58:47.327" v="3" actId="1076"/>
          <ac:spMkLst>
            <pc:docMk/>
            <pc:sldMk cId="0" sldId="275"/>
            <ac:spMk id="282" creationId="{00000000-0000-0000-0000-000000000000}"/>
          </ac:spMkLst>
        </pc:spChg>
        <pc:spChg chg="del">
          <ac:chgData name="Isabelle Fournier" userId="481dfcbbd4455190" providerId="LiveId" clId="{32393549-53F4-4F2A-BD97-A3CDB7B971A7}" dt="2021-11-29T18:58:17.564" v="0" actId="478"/>
          <ac:spMkLst>
            <pc:docMk/>
            <pc:sldMk cId="0" sldId="275"/>
            <ac:spMk id="283" creationId="{00000000-0000-0000-0000-000000000000}"/>
          </ac:spMkLst>
        </pc:spChg>
        <pc:picChg chg="add del mod">
          <ac:chgData name="Isabelle Fournier" userId="481dfcbbd4455190" providerId="LiveId" clId="{32393549-53F4-4F2A-BD97-A3CDB7B971A7}" dt="2021-11-29T19:21:03.447" v="32" actId="478"/>
          <ac:picMkLst>
            <pc:docMk/>
            <pc:sldMk cId="0" sldId="275"/>
            <ac:picMk id="4" creationId="{B33EBB46-39DC-4FC4-A6D3-A6CC90B07B40}"/>
          </ac:picMkLst>
        </pc:picChg>
      </pc:sldChg>
      <pc:sldChg chg="addSp delSp modSp mod">
        <pc:chgData name="Isabelle Fournier" userId="481dfcbbd4455190" providerId="LiveId" clId="{32393549-53F4-4F2A-BD97-A3CDB7B971A7}" dt="2021-11-29T19:04:41.993" v="31" actId="207"/>
        <pc:sldMkLst>
          <pc:docMk/>
          <pc:sldMk cId="2073557911" sldId="276"/>
        </pc:sldMkLst>
        <pc:spChg chg="add del mod">
          <ac:chgData name="Isabelle Fournier" userId="481dfcbbd4455190" providerId="LiveId" clId="{32393549-53F4-4F2A-BD97-A3CDB7B971A7}" dt="2021-11-29T18:59:17.393" v="6" actId="478"/>
          <ac:spMkLst>
            <pc:docMk/>
            <pc:sldMk cId="2073557911" sldId="276"/>
            <ac:spMk id="3" creationId="{98BA1023-160D-458D-BE00-807530F8A3F9}"/>
          </ac:spMkLst>
        </pc:spChg>
        <pc:spChg chg="add mod">
          <ac:chgData name="Isabelle Fournier" userId="481dfcbbd4455190" providerId="LiveId" clId="{32393549-53F4-4F2A-BD97-A3CDB7B971A7}" dt="2021-11-29T19:04:41.993" v="31" actId="207"/>
          <ac:spMkLst>
            <pc:docMk/>
            <pc:sldMk cId="2073557911" sldId="276"/>
            <ac:spMk id="7" creationId="{972E71CB-6423-4469-B232-A4B58257CA25}"/>
          </ac:spMkLst>
        </pc:spChg>
        <pc:spChg chg="add del mod">
          <ac:chgData name="Isabelle Fournier" userId="481dfcbbd4455190" providerId="LiveId" clId="{32393549-53F4-4F2A-BD97-A3CDB7B971A7}" dt="2021-11-29T19:02:36.601" v="21" actId="478"/>
          <ac:spMkLst>
            <pc:docMk/>
            <pc:sldMk cId="2073557911" sldId="276"/>
            <ac:spMk id="8" creationId="{CE405F61-4A14-44EF-8FF5-700EC2428101}"/>
          </ac:spMkLst>
        </pc:spChg>
        <pc:spChg chg="del">
          <ac:chgData name="Isabelle Fournier" userId="481dfcbbd4455190" providerId="LiveId" clId="{32393549-53F4-4F2A-BD97-A3CDB7B971A7}" dt="2021-11-29T18:59:02.379" v="5" actId="478"/>
          <ac:spMkLst>
            <pc:docMk/>
            <pc:sldMk cId="2073557911" sldId="276"/>
            <ac:spMk id="283" creationId="{00000000-0000-0000-0000-000000000000}"/>
          </ac:spMkLst>
        </pc:spChg>
        <pc:picChg chg="add del mod">
          <ac:chgData name="Isabelle Fournier" userId="481dfcbbd4455190" providerId="LiveId" clId="{32393549-53F4-4F2A-BD97-A3CDB7B971A7}" dt="2021-11-29T19:02:12.683" v="17" actId="478"/>
          <ac:picMkLst>
            <pc:docMk/>
            <pc:sldMk cId="2073557911" sldId="276"/>
            <ac:picMk id="4" creationId="{A0003114-F5B7-4BA8-BF61-53A12203DD45}"/>
          </ac:picMkLst>
        </pc:picChg>
      </pc:sldChg>
      <pc:sldChg chg="addSp delSp modSp mod">
        <pc:chgData name="Isabelle Fournier" userId="481dfcbbd4455190" providerId="LiveId" clId="{32393549-53F4-4F2A-BD97-A3CDB7B971A7}" dt="2021-11-29T18:59:52.581" v="14" actId="14100"/>
        <pc:sldMkLst>
          <pc:docMk/>
          <pc:sldMk cId="2387247992" sldId="281"/>
        </pc:sldMkLst>
        <pc:spChg chg="add del mod">
          <ac:chgData name="Isabelle Fournier" userId="481dfcbbd4455190" providerId="LiveId" clId="{32393549-53F4-4F2A-BD97-A3CDB7B971A7}" dt="2021-11-29T18:59:29.197" v="10" actId="478"/>
          <ac:spMkLst>
            <pc:docMk/>
            <pc:sldMk cId="2387247992" sldId="281"/>
            <ac:spMk id="3" creationId="{787F704C-4CB7-4834-88C9-2146226AC4F1}"/>
          </ac:spMkLst>
        </pc:spChg>
        <pc:spChg chg="del">
          <ac:chgData name="Isabelle Fournier" userId="481dfcbbd4455190" providerId="LiveId" clId="{32393549-53F4-4F2A-BD97-A3CDB7B971A7}" dt="2021-11-29T18:59:26.465" v="9" actId="478"/>
          <ac:spMkLst>
            <pc:docMk/>
            <pc:sldMk cId="2387247992" sldId="281"/>
            <ac:spMk id="283" creationId="{00000000-0000-0000-0000-000000000000}"/>
          </ac:spMkLst>
        </pc:spChg>
        <pc:picChg chg="add mod">
          <ac:chgData name="Isabelle Fournier" userId="481dfcbbd4455190" providerId="LiveId" clId="{32393549-53F4-4F2A-BD97-A3CDB7B971A7}" dt="2021-11-29T18:59:52.581" v="14" actId="14100"/>
          <ac:picMkLst>
            <pc:docMk/>
            <pc:sldMk cId="2387247992" sldId="281"/>
            <ac:picMk id="4" creationId="{34D8EF99-F100-48F1-8159-9BCE5B2538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3152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0065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5340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5436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2004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38"/>
        <p:cNvGrpSpPr/>
        <p:nvPr/>
      </p:nvGrpSpPr>
      <p:grpSpPr>
        <a:xfrm>
          <a:off x="0" y="0"/>
          <a:ext cx="0" cy="0"/>
          <a:chOff x="0" y="0"/>
          <a:chExt cx="0" cy="0"/>
        </a:xfrm>
      </p:grpSpPr>
      <p:sp>
        <p:nvSpPr>
          <p:cNvPr id="39" name="Google Shape;39;p22"/>
          <p:cNvSpPr txBox="1">
            <a:spLocks noGrp="1"/>
          </p:cNvSpPr>
          <p:nvPr>
            <p:ph type="ctrTitle"/>
          </p:nvPr>
        </p:nvSpPr>
        <p:spPr>
          <a:xfrm>
            <a:off x="2589213" y="2514600"/>
            <a:ext cx="8915399" cy="22627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2"/>
          <p:cNvSpPr txBox="1">
            <a:spLocks noGrp="1"/>
          </p:cNvSpPr>
          <p:nvPr>
            <p:ph type="subTitle" idx="1"/>
          </p:nvPr>
        </p:nvSpPr>
        <p:spPr>
          <a:xfrm>
            <a:off x="2589213" y="4777379"/>
            <a:ext cx="8915399" cy="1126283"/>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a:endParaRPr/>
          </a:p>
        </p:txBody>
      </p:sp>
      <p:sp>
        <p:nvSpPr>
          <p:cNvPr id="41" name="Google Shape;41;p2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2"/>
          <p:cNvSpPr/>
          <p:nvPr/>
        </p:nvSpPr>
        <p:spPr>
          <a:xfrm>
            <a:off x="0" y="4323810"/>
            <a:ext cx="1744652" cy="778589"/>
          </a:xfrm>
          <a:custGeom>
            <a:avLst/>
            <a:gdLst/>
            <a:ahLst/>
            <a:cxnLst/>
            <a:rect l="l" t="t" r="r" b="b"/>
            <a:pathLst>
              <a:path w="372" h="166" extrusionOk="0">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2"/>
          <p:cNvSpPr txBox="1">
            <a:spLocks noGrp="1"/>
          </p:cNvSpPr>
          <p:nvPr>
            <p:ph type="sldNum" idx="12"/>
          </p:nvPr>
        </p:nvSpPr>
        <p:spPr>
          <a:xfrm>
            <a:off x="531812" y="4529540"/>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légende">
  <p:cSld name="Titre et légende">
    <p:spTree>
      <p:nvGrpSpPr>
        <p:cNvPr id="1" name="Shape 104"/>
        <p:cNvGrpSpPr/>
        <p:nvPr/>
      </p:nvGrpSpPr>
      <p:grpSpPr>
        <a:xfrm>
          <a:off x="0" y="0"/>
          <a:ext cx="0" cy="0"/>
          <a:chOff x="0" y="0"/>
          <a:chExt cx="0" cy="0"/>
        </a:xfrm>
      </p:grpSpPr>
      <p:sp>
        <p:nvSpPr>
          <p:cNvPr id="105" name="Google Shape;105;p31"/>
          <p:cNvSpPr txBox="1">
            <a:spLocks noGrp="1"/>
          </p:cNvSpPr>
          <p:nvPr>
            <p:ph type="title"/>
          </p:nvPr>
        </p:nvSpPr>
        <p:spPr>
          <a:xfrm>
            <a:off x="2589212" y="609600"/>
            <a:ext cx="8915399" cy="311704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1"/>
          <p:cNvSpPr txBox="1">
            <a:spLocks noGrp="1"/>
          </p:cNvSpPr>
          <p:nvPr>
            <p:ph type="body" idx="1"/>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07" name="Google Shape;107;p3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3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1"/>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1"/>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tion avec légende">
  <p:cSld name="Citation avec légende">
    <p:spTree>
      <p:nvGrpSpPr>
        <p:cNvPr id="1" name="Shape 111"/>
        <p:cNvGrpSpPr/>
        <p:nvPr/>
      </p:nvGrpSpPr>
      <p:grpSpPr>
        <a:xfrm>
          <a:off x="0" y="0"/>
          <a:ext cx="0" cy="0"/>
          <a:chOff x="0" y="0"/>
          <a:chExt cx="0" cy="0"/>
        </a:xfrm>
      </p:grpSpPr>
      <p:sp>
        <p:nvSpPr>
          <p:cNvPr id="112" name="Google Shape;112;p32"/>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2"/>
          <p:cNvSpPr txBox="1">
            <a:spLocks noGrp="1"/>
          </p:cNvSpPr>
          <p:nvPr>
            <p:ph type="body" idx="1"/>
          </p:nvPr>
        </p:nvSpPr>
        <p:spPr>
          <a:xfrm>
            <a:off x="3275012" y="3505200"/>
            <a:ext cx="753655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600"/>
              <a:buFont typeface="Century Gothic"/>
              <a:buNone/>
              <a:defRPr sz="1600">
                <a:solidFill>
                  <a:srgbClr val="7F7F7F"/>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14" name="Google Shape;114;p32"/>
          <p:cNvSpPr txBox="1">
            <a:spLocks noGrp="1"/>
          </p:cNvSpPr>
          <p:nvPr>
            <p:ph type="body" idx="2"/>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5" name="Google Shape;115;p3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3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2"/>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2"/>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
        <p:nvSpPr>
          <p:cNvPr id="119" name="Google Shape;119;p32"/>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A" sz="8000">
                <a:solidFill>
                  <a:schemeClr val="accent1"/>
                </a:solidFill>
                <a:latin typeface="Arial"/>
                <a:ea typeface="Arial"/>
                <a:cs typeface="Arial"/>
                <a:sym typeface="Arial"/>
              </a:rPr>
              <a:t>“</a:t>
            </a:r>
            <a:endParaRPr/>
          </a:p>
        </p:txBody>
      </p:sp>
      <p:sp>
        <p:nvSpPr>
          <p:cNvPr id="120" name="Google Shape;120;p32"/>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A"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rte nom">
  <p:cSld name="Carte nom">
    <p:spTree>
      <p:nvGrpSpPr>
        <p:cNvPr id="1" name="Shape 121"/>
        <p:cNvGrpSpPr/>
        <p:nvPr/>
      </p:nvGrpSpPr>
      <p:grpSpPr>
        <a:xfrm>
          <a:off x="0" y="0"/>
          <a:ext cx="0" cy="0"/>
          <a:chOff x="0" y="0"/>
          <a:chExt cx="0" cy="0"/>
        </a:xfrm>
      </p:grpSpPr>
      <p:sp>
        <p:nvSpPr>
          <p:cNvPr id="122" name="Google Shape;122;p33"/>
          <p:cNvSpPr txBox="1">
            <a:spLocks noGrp="1"/>
          </p:cNvSpPr>
          <p:nvPr>
            <p:ph type="title"/>
          </p:nvPr>
        </p:nvSpPr>
        <p:spPr>
          <a:xfrm>
            <a:off x="2589213" y="2438400"/>
            <a:ext cx="8915400" cy="272484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3"/>
          <p:cNvSpPr txBox="1">
            <a:spLocks noGrp="1"/>
          </p:cNvSpPr>
          <p:nvPr>
            <p:ph type="body" idx="1"/>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24" name="Google Shape;124;p3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3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33"/>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3"/>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rte nom citation">
  <p:cSld name="Carte nom citation">
    <p:spTree>
      <p:nvGrpSpPr>
        <p:cNvPr id="1" name="Shape 128"/>
        <p:cNvGrpSpPr/>
        <p:nvPr/>
      </p:nvGrpSpPr>
      <p:grpSpPr>
        <a:xfrm>
          <a:off x="0" y="0"/>
          <a:ext cx="0" cy="0"/>
          <a:chOff x="0" y="0"/>
          <a:chExt cx="0" cy="0"/>
        </a:xfrm>
      </p:grpSpPr>
      <p:sp>
        <p:nvSpPr>
          <p:cNvPr id="129" name="Google Shape;129;p34"/>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34"/>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1" name="Google Shape;131;p34"/>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2" name="Google Shape;132;p3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34"/>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4"/>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
        <p:nvSpPr>
          <p:cNvPr id="136" name="Google Shape;136;p34"/>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A" sz="8000">
                <a:solidFill>
                  <a:schemeClr val="accent1"/>
                </a:solidFill>
                <a:latin typeface="Arial"/>
                <a:ea typeface="Arial"/>
                <a:cs typeface="Arial"/>
                <a:sym typeface="Arial"/>
              </a:rPr>
              <a:t>“</a:t>
            </a:r>
            <a:endParaRPr/>
          </a:p>
        </p:txBody>
      </p:sp>
      <p:sp>
        <p:nvSpPr>
          <p:cNvPr id="137" name="Google Shape;137;p34"/>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CA"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rai ou faux">
  <p:cSld name="Vrai ou faux">
    <p:spTree>
      <p:nvGrpSpPr>
        <p:cNvPr id="1" name="Shape 138"/>
        <p:cNvGrpSpPr/>
        <p:nvPr/>
      </p:nvGrpSpPr>
      <p:grpSpPr>
        <a:xfrm>
          <a:off x="0" y="0"/>
          <a:ext cx="0" cy="0"/>
          <a:chOff x="0" y="0"/>
          <a:chExt cx="0" cy="0"/>
        </a:xfrm>
      </p:grpSpPr>
      <p:sp>
        <p:nvSpPr>
          <p:cNvPr id="139" name="Google Shape;139;p35"/>
          <p:cNvSpPr txBox="1">
            <a:spLocks noGrp="1"/>
          </p:cNvSpPr>
          <p:nvPr>
            <p:ph type="title"/>
          </p:nvPr>
        </p:nvSpPr>
        <p:spPr>
          <a:xfrm>
            <a:off x="2589212" y="627407"/>
            <a:ext cx="8915399" cy="288002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35"/>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1" name="Google Shape;141;p35"/>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2" name="Google Shape;142;p3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5"/>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5"/>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6"/>
        <p:cNvGrpSpPr/>
        <p:nvPr/>
      </p:nvGrpSpPr>
      <p:grpSpPr>
        <a:xfrm>
          <a:off x="0" y="0"/>
          <a:ext cx="0" cy="0"/>
          <a:chOff x="0" y="0"/>
          <a:chExt cx="0" cy="0"/>
        </a:xfrm>
      </p:grpSpPr>
      <p:sp>
        <p:nvSpPr>
          <p:cNvPr id="147" name="Google Shape;147;p3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36"/>
          <p:cNvSpPr txBox="1">
            <a:spLocks noGrp="1"/>
          </p:cNvSpPr>
          <p:nvPr>
            <p:ph type="body" idx="1"/>
          </p:nvPr>
        </p:nvSpPr>
        <p:spPr>
          <a:xfrm rot="5400000">
            <a:off x="5103812" y="-381000"/>
            <a:ext cx="3886200" cy="89154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9" name="Google Shape;149;p3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53"/>
        <p:cNvGrpSpPr/>
        <p:nvPr/>
      </p:nvGrpSpPr>
      <p:grpSpPr>
        <a:xfrm>
          <a:off x="0" y="0"/>
          <a:ext cx="0" cy="0"/>
          <a:chOff x="0" y="0"/>
          <a:chExt cx="0" cy="0"/>
        </a:xfrm>
      </p:grpSpPr>
      <p:sp>
        <p:nvSpPr>
          <p:cNvPr id="154" name="Google Shape;154;p37"/>
          <p:cNvSpPr txBox="1">
            <a:spLocks noGrp="1"/>
          </p:cNvSpPr>
          <p:nvPr>
            <p:ph type="title"/>
          </p:nvPr>
        </p:nvSpPr>
        <p:spPr>
          <a:xfrm rot="5400000">
            <a:off x="7756704" y="2165513"/>
            <a:ext cx="5283817" cy="22076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37"/>
          <p:cNvSpPr txBox="1">
            <a:spLocks noGrp="1"/>
          </p:cNvSpPr>
          <p:nvPr>
            <p:ph type="body" idx="1"/>
          </p:nvPr>
        </p:nvSpPr>
        <p:spPr>
          <a:xfrm rot="5400000">
            <a:off x="3185803" y="30814"/>
            <a:ext cx="5283817" cy="647700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56" name="Google Shape;156;p3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3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3"/>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48" name="Google Shape;48;p2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2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52"/>
        <p:cNvGrpSpPr/>
        <p:nvPr/>
      </p:nvGrpSpPr>
      <p:grpSpPr>
        <a:xfrm>
          <a:off x="0" y="0"/>
          <a:ext cx="0" cy="0"/>
          <a:chOff x="0" y="0"/>
          <a:chExt cx="0" cy="0"/>
        </a:xfrm>
      </p:grpSpPr>
      <p:sp>
        <p:nvSpPr>
          <p:cNvPr id="53" name="Google Shape;53;p24"/>
          <p:cNvSpPr txBox="1">
            <a:spLocks noGrp="1"/>
          </p:cNvSpPr>
          <p:nvPr>
            <p:ph type="title"/>
          </p:nvPr>
        </p:nvSpPr>
        <p:spPr>
          <a:xfrm>
            <a:off x="2589212" y="2058750"/>
            <a:ext cx="8915399" cy="14688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4"/>
          <p:cNvSpPr txBox="1">
            <a:spLocks noGrp="1"/>
          </p:cNvSpPr>
          <p:nvPr>
            <p:ph type="body" idx="1"/>
          </p:nvPr>
        </p:nvSpPr>
        <p:spPr>
          <a:xfrm>
            <a:off x="2589212" y="3530129"/>
            <a:ext cx="891539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2000"/>
              <a:buNone/>
              <a:defRPr sz="20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55" name="Google Shape;55;p2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4"/>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59"/>
        <p:cNvGrpSpPr/>
        <p:nvPr/>
      </p:nvGrpSpPr>
      <p:grpSpPr>
        <a:xfrm>
          <a:off x="0" y="0"/>
          <a:ext cx="0" cy="0"/>
          <a:chOff x="0" y="0"/>
          <a:chExt cx="0" cy="0"/>
        </a:xfrm>
      </p:grpSpPr>
      <p:sp>
        <p:nvSpPr>
          <p:cNvPr id="60" name="Google Shape;60;p25"/>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5"/>
          <p:cNvSpPr txBox="1">
            <a:spLocks noGrp="1"/>
          </p:cNvSpPr>
          <p:nvPr>
            <p:ph type="body" idx="1"/>
          </p:nvPr>
        </p:nvSpPr>
        <p:spPr>
          <a:xfrm>
            <a:off x="2589212" y="2133600"/>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2" name="Google Shape;62;p25"/>
          <p:cNvSpPr txBox="1">
            <a:spLocks noGrp="1"/>
          </p:cNvSpPr>
          <p:nvPr>
            <p:ph type="body" idx="2"/>
          </p:nvPr>
        </p:nvSpPr>
        <p:spPr>
          <a:xfrm>
            <a:off x="7190747" y="2126222"/>
            <a:ext cx="4313864" cy="3777622"/>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3" name="Google Shape;63;p2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5"/>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67"/>
        <p:cNvGrpSpPr/>
        <p:nvPr/>
      </p:nvGrpSpPr>
      <p:grpSpPr>
        <a:xfrm>
          <a:off x="0" y="0"/>
          <a:ext cx="0" cy="0"/>
          <a:chOff x="0" y="0"/>
          <a:chExt cx="0" cy="0"/>
        </a:xfrm>
      </p:grpSpPr>
      <p:sp>
        <p:nvSpPr>
          <p:cNvPr id="68" name="Google Shape;68;p26"/>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6"/>
          <p:cNvSpPr txBox="1">
            <a:spLocks noGrp="1"/>
          </p:cNvSpPr>
          <p:nvPr>
            <p:ph type="body" idx="1"/>
          </p:nvPr>
        </p:nvSpPr>
        <p:spPr>
          <a:xfrm>
            <a:off x="2939373" y="1972703"/>
            <a:ext cx="399273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0" name="Google Shape;70;p26"/>
          <p:cNvSpPr txBox="1">
            <a:spLocks noGrp="1"/>
          </p:cNvSpPr>
          <p:nvPr>
            <p:ph type="body" idx="2"/>
          </p:nvPr>
        </p:nvSpPr>
        <p:spPr>
          <a:xfrm>
            <a:off x="2589212" y="2548966"/>
            <a:ext cx="4342893"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1" name="Google Shape;71;p26"/>
          <p:cNvSpPr txBox="1">
            <a:spLocks noGrp="1"/>
          </p:cNvSpPr>
          <p:nvPr>
            <p:ph type="body" idx="3"/>
          </p:nvPr>
        </p:nvSpPr>
        <p:spPr>
          <a:xfrm>
            <a:off x="7506629" y="1969475"/>
            <a:ext cx="3999001"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2" name="Google Shape;72;p26"/>
          <p:cNvSpPr txBox="1">
            <a:spLocks noGrp="1"/>
          </p:cNvSpPr>
          <p:nvPr>
            <p:ph type="body" idx="4"/>
          </p:nvPr>
        </p:nvSpPr>
        <p:spPr>
          <a:xfrm>
            <a:off x="7166957" y="2545738"/>
            <a:ext cx="4338674" cy="3354060"/>
          </a:xfrm>
          <a:prstGeom prst="rect">
            <a:avLst/>
          </a:prstGeom>
          <a:noFill/>
          <a:ln>
            <a:noFill/>
          </a:ln>
        </p:spPr>
        <p:txBody>
          <a:bodyPr spcFirstLastPara="1" wrap="square" lIns="91425" tIns="45700" rIns="91425" bIns="45700" anchor="t"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3" name="Google Shape;73;p2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77"/>
        <p:cNvGrpSpPr/>
        <p:nvPr/>
      </p:nvGrpSpPr>
      <p:grpSpPr>
        <a:xfrm>
          <a:off x="0" y="0"/>
          <a:ext cx="0" cy="0"/>
          <a:chOff x="0" y="0"/>
          <a:chExt cx="0" cy="0"/>
        </a:xfrm>
      </p:grpSpPr>
      <p:sp>
        <p:nvSpPr>
          <p:cNvPr id="78" name="Google Shape;78;p27"/>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7"/>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7"/>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83"/>
        <p:cNvGrpSpPr/>
        <p:nvPr/>
      </p:nvGrpSpPr>
      <p:grpSpPr>
        <a:xfrm>
          <a:off x="0" y="0"/>
          <a:ext cx="0" cy="0"/>
          <a:chOff x="0" y="0"/>
          <a:chExt cx="0" cy="0"/>
        </a:xfrm>
      </p:grpSpPr>
      <p:sp>
        <p:nvSpPr>
          <p:cNvPr id="84" name="Google Shape;84;p2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8"/>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88"/>
        <p:cNvGrpSpPr/>
        <p:nvPr/>
      </p:nvGrpSpPr>
      <p:grpSpPr>
        <a:xfrm>
          <a:off x="0" y="0"/>
          <a:ext cx="0" cy="0"/>
          <a:chOff x="0" y="0"/>
          <a:chExt cx="0" cy="0"/>
        </a:xfrm>
      </p:grpSpPr>
      <p:sp>
        <p:nvSpPr>
          <p:cNvPr id="89" name="Google Shape;89;p29"/>
          <p:cNvSpPr txBox="1">
            <a:spLocks noGrp="1"/>
          </p:cNvSpPr>
          <p:nvPr>
            <p:ph type="title"/>
          </p:nvPr>
        </p:nvSpPr>
        <p:spPr>
          <a:xfrm>
            <a:off x="2589212" y="446088"/>
            <a:ext cx="3505199" cy="97631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29"/>
          <p:cNvSpPr txBox="1">
            <a:spLocks noGrp="1"/>
          </p:cNvSpPr>
          <p:nvPr>
            <p:ph type="body" idx="1"/>
          </p:nvPr>
        </p:nvSpPr>
        <p:spPr>
          <a:xfrm>
            <a:off x="6323012" y="446088"/>
            <a:ext cx="5181600" cy="5414963"/>
          </a:xfrm>
          <a:prstGeom prst="rect">
            <a:avLst/>
          </a:prstGeom>
          <a:noFill/>
          <a:ln>
            <a:noFill/>
          </a:ln>
        </p:spPr>
        <p:txBody>
          <a:bodyPr spcFirstLastPara="1" wrap="square" lIns="91425" tIns="45700" rIns="91425" bIns="45700" anchor="ctr" anchorCtr="0">
            <a:norm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91" name="Google Shape;91;p29"/>
          <p:cNvSpPr txBox="1">
            <a:spLocks noGrp="1"/>
          </p:cNvSpPr>
          <p:nvPr>
            <p:ph type="body" idx="2"/>
          </p:nvPr>
        </p:nvSpPr>
        <p:spPr>
          <a:xfrm>
            <a:off x="2589212" y="1598613"/>
            <a:ext cx="3505199" cy="4262436"/>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00"/>
              <a:buNone/>
              <a:defRPr sz="14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92" name="Google Shape;92;p29"/>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9"/>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9"/>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96"/>
        <p:cNvGrpSpPr/>
        <p:nvPr/>
      </p:nvGrpSpPr>
      <p:grpSpPr>
        <a:xfrm>
          <a:off x="0" y="0"/>
          <a:ext cx="0" cy="0"/>
          <a:chOff x="0" y="0"/>
          <a:chExt cx="0" cy="0"/>
        </a:xfrm>
      </p:grpSpPr>
      <p:sp>
        <p:nvSpPr>
          <p:cNvPr id="97" name="Google Shape;97;p30"/>
          <p:cNvSpPr txBox="1">
            <a:spLocks noGrp="1"/>
          </p:cNvSpPr>
          <p:nvPr>
            <p:ph type="title"/>
          </p:nvPr>
        </p:nvSpPr>
        <p:spPr>
          <a:xfrm>
            <a:off x="2589213" y="4800600"/>
            <a:ext cx="8915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262626"/>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0"/>
          <p:cNvSpPr>
            <a:spLocks noGrp="1"/>
          </p:cNvSpPr>
          <p:nvPr>
            <p:ph type="pic" idx="2"/>
          </p:nvPr>
        </p:nvSpPr>
        <p:spPr>
          <a:xfrm>
            <a:off x="2589212" y="634965"/>
            <a:ext cx="8915400" cy="3854970"/>
          </a:xfrm>
          <a:prstGeom prst="rect">
            <a:avLst/>
          </a:prstGeom>
          <a:noFill/>
          <a:ln>
            <a:noFill/>
          </a:ln>
        </p:spPr>
      </p:sp>
      <p:sp>
        <p:nvSpPr>
          <p:cNvPr id="99" name="Google Shape;99;p30"/>
          <p:cNvSpPr txBox="1">
            <a:spLocks noGrp="1"/>
          </p:cNvSpPr>
          <p:nvPr>
            <p:ph type="body" idx="1"/>
          </p:nvPr>
        </p:nvSpPr>
        <p:spPr>
          <a:xfrm>
            <a:off x="2589213" y="5367338"/>
            <a:ext cx="8915400"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200"/>
              <a:buNone/>
              <a:defRPr sz="12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100" name="Google Shape;100;p3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3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0"/>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0"/>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CA"/>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E6E4C3"/>
            </a:gs>
          </a:gsLst>
          <a:path path="circle">
            <a:fillToRect r="100000" b="100000"/>
          </a:path>
          <a:tileRect l="-100000" t="-100000"/>
        </a:gradFill>
        <a:effectLst/>
      </p:bgPr>
    </p:bg>
    <p:spTree>
      <p:nvGrpSpPr>
        <p:cNvPr id="1" name="Shape 5"/>
        <p:cNvGrpSpPr/>
        <p:nvPr/>
      </p:nvGrpSpPr>
      <p:grpSpPr>
        <a:xfrm>
          <a:off x="0" y="0"/>
          <a:ext cx="0" cy="0"/>
          <a:chOff x="0" y="0"/>
          <a:chExt cx="0" cy="0"/>
        </a:xfrm>
      </p:grpSpPr>
      <p:grpSp>
        <p:nvGrpSpPr>
          <p:cNvPr id="6" name="Google Shape;6;p21"/>
          <p:cNvGrpSpPr/>
          <p:nvPr/>
        </p:nvGrpSpPr>
        <p:grpSpPr>
          <a:xfrm>
            <a:off x="1" y="228600"/>
            <a:ext cx="2851516" cy="6638628"/>
            <a:chOff x="2487613" y="285750"/>
            <a:chExt cx="2428875" cy="5654676"/>
          </a:xfrm>
        </p:grpSpPr>
        <p:sp>
          <p:nvSpPr>
            <p:cNvPr id="7" name="Google Shape;7;p21"/>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p21"/>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1"/>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1"/>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1"/>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1"/>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1"/>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1"/>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1"/>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1"/>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1"/>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1"/>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1"/>
          <p:cNvGrpSpPr/>
          <p:nvPr/>
        </p:nvGrpSpPr>
        <p:grpSpPr>
          <a:xfrm>
            <a:off x="27222" y="-32"/>
            <a:ext cx="2356674" cy="6853285"/>
            <a:chOff x="6627813" y="195454"/>
            <a:chExt cx="1952625" cy="5678297"/>
          </a:xfrm>
        </p:grpSpPr>
        <p:sp>
          <p:nvSpPr>
            <p:cNvPr id="20" name="Google Shape;20;p21"/>
            <p:cNvSpPr/>
            <p:nvPr/>
          </p:nvSpPr>
          <p:spPr>
            <a:xfrm>
              <a:off x="6627813" y="195454"/>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1"/>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1"/>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1"/>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1"/>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1"/>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1"/>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1"/>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1"/>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1"/>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1"/>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1"/>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21"/>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1"/>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4" name="Google Shape;34;p21"/>
          <p:cNvSpPr txBox="1">
            <a:spLocks noGrp="1"/>
          </p:cNvSpPr>
          <p:nvPr>
            <p:ph type="body" idx="1"/>
          </p:nvPr>
        </p:nvSpPr>
        <p:spPr>
          <a:xfrm>
            <a:off x="2589212" y="2133600"/>
            <a:ext cx="8915400" cy="3886200"/>
          </a:xfrm>
          <a:prstGeom prst="rect">
            <a:avLst/>
          </a:prstGeom>
          <a:noFill/>
          <a:ln>
            <a:noFill/>
          </a:ln>
        </p:spPr>
        <p:txBody>
          <a:bodyPr spcFirstLastPara="1" wrap="square" lIns="91425" tIns="45700" rIns="91425" bIns="45700" anchor="t" anchorCtr="0">
            <a:normAutofit/>
          </a:bodyPr>
          <a:lstStyle>
            <a:lvl1pPr marL="457200" marR="0" lvl="0" indent="-342900" algn="l" rtl="0">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5" name="Google Shape;35;p2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2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7" name="Google Shape;37;p21"/>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20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20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20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20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20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20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20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fr-CA"/>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news.harvard.edu/gazette/story/2010/11/wandering-mind-not-a-happy-mind/"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Document%20-%20Conscience%20de%20soi%20(%20lien%20visionnement"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hyperlink" Target="https://lecerveau.mcgill.ca"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books.google.ca/books?hl=fr&amp;lr=&amp;id=WX0wBAAAQBAJ&amp;oi=fnd&amp;pg=PT10&amp;dq=emerson+2015+yoga&amp;ots=K7ckrsd3SP&amp;sig=-wdddRFLjxb5MC2LUqesyJVACzA"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ecerveau.mcgill.ca/flash/d/d_09/d_09_p/d_09_p_dev/d_09_p_dev.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lecerveau.mcgill.ca/flash/d/d_12/d_12_p/d_12_p_con/d_12_p_con.html#3" TargetMode="External"/><Relationship Id="rId4" Type="http://schemas.openxmlformats.org/officeDocument/2006/relationships/hyperlink" Target="https://lecerveau.mcgill.ca/flash/i/i_09/i_09_p/i_09_p_dev/i_09_p_dev.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dictionnaire-medical.f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dictionnaire-medical.fr/definitions/104-equilibre" TargetMode="External"/><Relationship Id="rId4" Type="http://schemas.openxmlformats.org/officeDocument/2006/relationships/hyperlink" Target="https://www.dictionnaire-medical.fr/definitions/405-recepteu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a:spLocks noGrp="1"/>
          </p:cNvSpPr>
          <p:nvPr>
            <p:ph type="ctrTitle"/>
          </p:nvPr>
        </p:nvSpPr>
        <p:spPr>
          <a:xfrm>
            <a:off x="2006562" y="2458995"/>
            <a:ext cx="9477029" cy="269676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262626"/>
              </a:buClr>
              <a:buSzPts val="5400"/>
              <a:buFont typeface="Century Gothic"/>
              <a:buNone/>
            </a:pPr>
            <a:r>
              <a:rPr lang="fr-CA" dirty="0"/>
              <a:t>Yoga et conscience de soi</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0"/>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INTEROCEPTION</a:t>
            </a:r>
            <a:endParaRPr/>
          </a:p>
        </p:txBody>
      </p:sp>
      <p:sp>
        <p:nvSpPr>
          <p:cNvPr id="223" name="Google Shape;223;p10"/>
          <p:cNvSpPr txBox="1">
            <a:spLocks noGrp="1"/>
          </p:cNvSpPr>
          <p:nvPr>
            <p:ph type="body" idx="1"/>
          </p:nvPr>
        </p:nvSpPr>
        <p:spPr>
          <a:xfrm>
            <a:off x="2592924" y="1356852"/>
            <a:ext cx="8911687" cy="5206180"/>
          </a:xfrm>
          <a:prstGeom prst="rect">
            <a:avLst/>
          </a:prstGeom>
          <a:noFill/>
          <a:ln>
            <a:noFill/>
          </a:ln>
        </p:spPr>
        <p:txBody>
          <a:bodyPr spcFirstLastPara="1" wrap="square" lIns="91425" tIns="45700" rIns="91425" bIns="45700" anchor="t" anchorCtr="0">
            <a:normAutofit fontScale="92500"/>
          </a:bodyPr>
          <a:lstStyle/>
          <a:p>
            <a:pPr marL="0" lvl="0" indent="0" algn="l" rtl="0">
              <a:spcBef>
                <a:spcPts val="1000"/>
              </a:spcBef>
              <a:spcAft>
                <a:spcPts val="0"/>
              </a:spcAft>
              <a:buSzPts val="1800"/>
              <a:buNone/>
            </a:pPr>
            <a:r>
              <a:rPr lang="fr-CA" sz="2200" dirty="0"/>
              <a:t>Selon Bessel </a:t>
            </a:r>
            <a:r>
              <a:rPr lang="fr-CA" sz="2200" dirty="0" err="1"/>
              <a:t>Vanderkolk</a:t>
            </a:r>
            <a:r>
              <a:rPr lang="fr-CA" sz="2200" dirty="0"/>
              <a:t> (2018): </a:t>
            </a:r>
          </a:p>
          <a:p>
            <a:pPr marL="285750" indent="-285750">
              <a:buFont typeface="Wingdings" panose="05000000000000000000" pitchFamily="2" charset="2"/>
              <a:buChar char="Ø"/>
            </a:pPr>
            <a:r>
              <a:rPr lang="fr-CA" sz="2200" dirty="0"/>
              <a:t>La majeure partie du cerveau conscient est tournée vers le monde extérieur : vers les autres et faire des projets. </a:t>
            </a:r>
            <a:endParaRPr sz="2200" dirty="0"/>
          </a:p>
          <a:p>
            <a:pPr marL="342900" lvl="0" indent="-342900" algn="l" rtl="0">
              <a:spcBef>
                <a:spcPts val="1000"/>
              </a:spcBef>
              <a:spcAft>
                <a:spcPts val="0"/>
              </a:spcAft>
              <a:buSzPts val="1800"/>
              <a:buFont typeface="Wingdings" panose="05000000000000000000" pitchFamily="2" charset="2"/>
              <a:buChar char="Ø"/>
            </a:pPr>
            <a:r>
              <a:rPr lang="fr-CA" sz="2200" dirty="0"/>
              <a:t>Or, cela n’aide pas à contrôler ses émotions. Les recherches en neurosciences montrent que le seul moyen de changer ce que l’on éprouve est de prendre conscience de son expérience intérieure et de pactiser peu à peu avec elle. </a:t>
            </a:r>
          </a:p>
          <a:p>
            <a:pPr marL="342900" lvl="0" indent="-342900" algn="l" rtl="0">
              <a:spcBef>
                <a:spcPts val="1000"/>
              </a:spcBef>
              <a:spcAft>
                <a:spcPts val="0"/>
              </a:spcAft>
              <a:buSzPts val="1800"/>
              <a:buFont typeface="Wingdings" panose="05000000000000000000" pitchFamily="2" charset="2"/>
              <a:buChar char="Ø"/>
            </a:pPr>
            <a:r>
              <a:rPr lang="fr-CA" sz="2200" dirty="0"/>
              <a:t>Appendre à habiter son corps.</a:t>
            </a:r>
          </a:p>
          <a:p>
            <a:pPr marL="800100" lvl="1">
              <a:buFont typeface="Wingdings" panose="05000000000000000000" pitchFamily="2" charset="2"/>
              <a:buChar char="Ø"/>
            </a:pPr>
            <a:r>
              <a:rPr lang="fr-CA" sz="2200" dirty="0"/>
              <a:t>Si on n’a pas conscience des besoins de son corps, on ne peut pas en prendre soin. Ex: Si on ne ressent pas la satiété, on ne sait pas s’arrêter. Voilà pourquoi cultiver la conscience sensorielle est essentiel pour surmonter le traumatisme. </a:t>
            </a:r>
          </a:p>
          <a:p>
            <a:pPr marL="800100" lvl="1">
              <a:buFont typeface="Wingdings" panose="05000000000000000000" pitchFamily="2" charset="2"/>
              <a:buChar char="Ø"/>
            </a:pPr>
            <a:r>
              <a:rPr lang="fr-CA" sz="2200" dirty="0"/>
              <a:t>La plupart des thérapies traditionnelles sous-estiment ou négligent les variations constantes des sensations. </a:t>
            </a:r>
          </a:p>
          <a:p>
            <a:pPr marL="0" lvl="0" indent="0" algn="just" rtl="0">
              <a:spcBef>
                <a:spcPts val="1000"/>
              </a:spcBef>
              <a:spcAft>
                <a:spcPts val="0"/>
              </a:spcAft>
              <a:buSzPts val="18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1"/>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INTEROCEPTION</a:t>
            </a:r>
            <a:endParaRPr/>
          </a:p>
        </p:txBody>
      </p:sp>
      <p:sp>
        <p:nvSpPr>
          <p:cNvPr id="229" name="Google Shape;229;p11"/>
          <p:cNvSpPr txBox="1">
            <a:spLocks noGrp="1"/>
          </p:cNvSpPr>
          <p:nvPr>
            <p:ph type="body" idx="1"/>
          </p:nvPr>
        </p:nvSpPr>
        <p:spPr>
          <a:xfrm>
            <a:off x="2183833" y="1264555"/>
            <a:ext cx="9320779" cy="4656881"/>
          </a:xfrm>
          <a:prstGeom prst="rect">
            <a:avLst/>
          </a:prstGeom>
          <a:noFill/>
          <a:ln>
            <a:noFill/>
          </a:ln>
        </p:spPr>
        <p:txBody>
          <a:bodyPr spcFirstLastPara="1" wrap="square" lIns="91425" tIns="45700" rIns="91425" bIns="45700" anchor="t" anchorCtr="0">
            <a:normAutofit/>
          </a:bodyPr>
          <a:lstStyle/>
          <a:p>
            <a:pPr marL="0" lvl="0" indent="0" algn="ctr" rtl="0">
              <a:spcBef>
                <a:spcPts val="1000"/>
              </a:spcBef>
              <a:spcAft>
                <a:spcPts val="0"/>
              </a:spcAft>
              <a:buSzPts val="1800"/>
              <a:buNone/>
            </a:pPr>
            <a:endParaRPr lang="fr-CA" b="1" dirty="0">
              <a:solidFill>
                <a:schemeClr val="accent1">
                  <a:lumMod val="75000"/>
                </a:schemeClr>
              </a:solidFill>
            </a:endParaRPr>
          </a:p>
          <a:p>
            <a:pPr marL="0" lvl="0" indent="0" algn="ctr" rtl="0">
              <a:spcBef>
                <a:spcPts val="1000"/>
              </a:spcBef>
              <a:spcAft>
                <a:spcPts val="0"/>
              </a:spcAft>
              <a:buSzPts val="1800"/>
              <a:buNone/>
            </a:pPr>
            <a:r>
              <a:rPr lang="fr-CA" sz="2400" b="1" dirty="0">
                <a:solidFill>
                  <a:schemeClr val="accent1">
                    <a:lumMod val="75000"/>
                  </a:schemeClr>
                </a:solidFill>
              </a:rPr>
              <a:t>« Quand on commence à rééprouver un lien viscéral avec les besoins de son corps, on découvre une toute nouvelle capacité à s’aimer chaleureusement. On s’écoute avec une authenticité sans précédent, ce qui concentre notre attention vers la santé, la nourriture, l’énergie et la gestion du temps. Cette plus grande prévenance envers soi-même se fait, non par devoir, mais spontanément et donne un plaisir intrinsèque, immédiat à prendre soin de soi. »</a:t>
            </a:r>
            <a:r>
              <a:rPr lang="fr-CA" sz="2400" dirty="0">
                <a:solidFill>
                  <a:schemeClr val="accent1">
                    <a:lumMod val="75000"/>
                  </a:schemeClr>
                </a:solidFill>
              </a:rPr>
              <a:t>                                   </a:t>
            </a:r>
            <a:endParaRPr sz="2400" dirty="0">
              <a:solidFill>
                <a:schemeClr val="accent1">
                  <a:lumMod val="75000"/>
                </a:schemeClr>
              </a:solidFill>
            </a:endParaRPr>
          </a:p>
          <a:p>
            <a:pPr marL="0" lvl="0" indent="0" algn="ctr" rtl="0">
              <a:spcBef>
                <a:spcPts val="1000"/>
              </a:spcBef>
              <a:spcAft>
                <a:spcPts val="0"/>
              </a:spcAft>
              <a:buSzPts val="1800"/>
              <a:buNone/>
            </a:pPr>
            <a:endParaRPr dirty="0"/>
          </a:p>
          <a:p>
            <a:pPr marL="0" lvl="0" indent="0" algn="ctr" rtl="0">
              <a:spcBef>
                <a:spcPts val="1000"/>
              </a:spcBef>
              <a:spcAft>
                <a:spcPts val="0"/>
              </a:spcAft>
              <a:buSzPts val="1800"/>
              <a:buNone/>
            </a:pPr>
            <a:r>
              <a:rPr lang="fr-CA" dirty="0"/>
              <a:t>Stephen Cope, Yoga and the Quest for the True Self</a:t>
            </a:r>
            <a:endParaRPr dirty="0"/>
          </a:p>
          <a:p>
            <a:pPr marL="342900" lvl="0" indent="-228600" algn="l" rtl="0">
              <a:spcBef>
                <a:spcPts val="1000"/>
              </a:spcBef>
              <a:spcAft>
                <a:spcPts val="0"/>
              </a:spcAft>
              <a:buSzPts val="1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LA PLEINE CONSCIENCE UN ALLIÉ</a:t>
            </a:r>
            <a:endParaRPr/>
          </a:p>
        </p:txBody>
      </p:sp>
      <p:sp>
        <p:nvSpPr>
          <p:cNvPr id="241" name="Google Shape;241;p13"/>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Font typeface="Wingdings" panose="05000000000000000000" pitchFamily="2" charset="2"/>
              <a:buChar char="Ø"/>
            </a:pPr>
            <a:r>
              <a:rPr lang="fr-CA" sz="2000" dirty="0"/>
              <a:t>Conscience de soi versus inconscience : la dissociation</a:t>
            </a:r>
            <a:endParaRPr sz="2000" dirty="0"/>
          </a:p>
          <a:p>
            <a:pPr marL="342900" lvl="0" indent="-342900" algn="l" rtl="0">
              <a:spcBef>
                <a:spcPts val="1000"/>
              </a:spcBef>
              <a:spcAft>
                <a:spcPts val="0"/>
              </a:spcAft>
              <a:buSzPts val="1800"/>
              <a:buFont typeface="Wingdings" panose="05000000000000000000" pitchFamily="2" charset="2"/>
              <a:buChar char="Ø"/>
            </a:pPr>
            <a:r>
              <a:rPr lang="fr-CA" sz="2000" dirty="0"/>
              <a:t>Vivre dans un état d'inconscience peut nous faire rater ce qu'il y a de plus beau et ce qui a le plus de sens pour nous. Si nous sommes inconscients, déconnexion corps esprit, nous sentons facilement que nous perdons le contrôle et que la vie ne fait plus de sens.</a:t>
            </a:r>
            <a:endParaRPr sz="2000" dirty="0"/>
          </a:p>
          <a:p>
            <a:pPr marL="342900" lvl="0" indent="-342900" algn="l" rtl="0">
              <a:spcBef>
                <a:spcPts val="1000"/>
              </a:spcBef>
              <a:spcAft>
                <a:spcPts val="0"/>
              </a:spcAft>
              <a:buSzPts val="1800"/>
              <a:buFont typeface="Wingdings" panose="05000000000000000000" pitchFamily="2" charset="2"/>
              <a:buChar char="Ø"/>
            </a:pPr>
            <a:r>
              <a:rPr lang="fr-CA" sz="2000" dirty="0"/>
              <a:t>Selon Jon Kabat-Zinn (2012), apprendre à écouter les signaux du corps de façon systématique nous amène à être mieux équipé pour répondre à nos besoins et ainsi améliorer notre qualité de vie.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3"/>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LA PLEINE CONSCIENCE UN ALLIÉ</a:t>
            </a:r>
            <a:endParaRPr/>
          </a:p>
        </p:txBody>
      </p:sp>
      <p:pic>
        <p:nvPicPr>
          <p:cNvPr id="6" name="Image 5">
            <a:extLst>
              <a:ext uri="{FF2B5EF4-FFF2-40B4-BE49-F238E27FC236}">
                <a16:creationId xmlns:a16="http://schemas.microsoft.com/office/drawing/2014/main" id="{33D9AA29-A3EB-480C-8E09-88F2B1A5CD3E}"/>
              </a:ext>
            </a:extLst>
          </p:cNvPr>
          <p:cNvPicPr>
            <a:picLocks noChangeAspect="1"/>
          </p:cNvPicPr>
          <p:nvPr/>
        </p:nvPicPr>
        <p:blipFill>
          <a:blip r:embed="rId3"/>
          <a:stretch>
            <a:fillRect/>
          </a:stretch>
        </p:blipFill>
        <p:spPr>
          <a:xfrm>
            <a:off x="2866104" y="1264555"/>
            <a:ext cx="6027174" cy="5439781"/>
          </a:xfrm>
          <a:prstGeom prst="rect">
            <a:avLst/>
          </a:prstGeom>
        </p:spPr>
      </p:pic>
    </p:spTree>
    <p:extLst>
      <p:ext uri="{BB962C8B-B14F-4D97-AF65-F5344CB8AC3E}">
        <p14:creationId xmlns:p14="http://schemas.microsoft.com/office/powerpoint/2010/main" val="7085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14"/>
          <p:cNvSpPr txBox="1">
            <a:spLocks noGrp="1"/>
          </p:cNvSpPr>
          <p:nvPr>
            <p:ph type="body" idx="1"/>
          </p:nvPr>
        </p:nvSpPr>
        <p:spPr>
          <a:xfrm>
            <a:off x="2592925" y="1905000"/>
            <a:ext cx="9279528" cy="5171554"/>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1800"/>
              <a:buNone/>
            </a:pPr>
            <a:r>
              <a:rPr lang="fr-CA" sz="2200" b="0" i="0" dirty="0">
                <a:solidFill>
                  <a:srgbClr val="262626"/>
                </a:solidFill>
                <a:latin typeface="Century Gothic" panose="020B0502020202020204" pitchFamily="34" charset="0"/>
                <a:ea typeface="Montserrat"/>
                <a:cs typeface="Montserrat"/>
                <a:sym typeface="Montserrat"/>
              </a:rPr>
              <a:t>Une enquête réalisée en 2010 par l’Université Harvard nous apprenait à ce propos que nous passons pratiquement la moitié (46,9 %) de nos journées « dans la lune », état dans lequel notre cerveau est sur le mode du réseau par défaut.</a:t>
            </a:r>
          </a:p>
          <a:p>
            <a:pPr marL="0" indent="0">
              <a:buNone/>
            </a:pPr>
            <a:r>
              <a:rPr lang="fr-CA" sz="2200" u="sng" dirty="0">
                <a:solidFill>
                  <a:schemeClr val="hlink"/>
                </a:solidFill>
                <a:hlinkClick r:id="rId3"/>
              </a:rPr>
              <a:t>https://news.harvard.edu/gazette/story/2010/11/wandering-mind-not-a-happy-mind/</a:t>
            </a:r>
            <a:endParaRPr lang="fr-CA" sz="2200" u="sng" dirty="0">
              <a:solidFill>
                <a:schemeClr val="hlink"/>
              </a:solidFill>
            </a:endParaRPr>
          </a:p>
          <a:p>
            <a:pPr marL="0" indent="0">
              <a:buNone/>
            </a:pPr>
            <a:r>
              <a:rPr lang="fr-CA" sz="2200" b="0" i="0" dirty="0">
                <a:solidFill>
                  <a:schemeClr val="tx1"/>
                </a:solidFill>
                <a:effectLst/>
                <a:latin typeface="Century Gothic" panose="020B0502020202020204" pitchFamily="34" charset="0"/>
              </a:rPr>
              <a:t>Lorsqu’il n’est pas engagé dans une tâche externe qui demande de l’attention, le cerveau s’engage spontanément dans une activité d’état de repos. </a:t>
            </a:r>
          </a:p>
          <a:p>
            <a:pPr marL="0" indent="0">
              <a:buNone/>
            </a:pPr>
            <a:r>
              <a:rPr lang="fr-CA" sz="2200" b="0" i="0" dirty="0">
                <a:solidFill>
                  <a:schemeClr val="tx1"/>
                </a:solidFill>
                <a:effectLst/>
                <a:latin typeface="Century Gothic" panose="020B0502020202020204" pitchFamily="34" charset="0"/>
              </a:rPr>
              <a:t>Cet état de repos spontané a été lié à l’activation d’un ensemble de régions corticales, appelée « Réseau en mode par défaut » (DMN) (Raichle et al., 2001). </a:t>
            </a:r>
            <a:endParaRPr lang="fr-CA" sz="2200" dirty="0">
              <a:solidFill>
                <a:schemeClr val="tx1"/>
              </a:solidFill>
              <a:latin typeface="Century Gothic" panose="020B0502020202020204" pitchFamily="34" charset="0"/>
            </a:endParaRPr>
          </a:p>
        </p:txBody>
      </p:sp>
      <p:sp>
        <p:nvSpPr>
          <p:cNvPr id="9" name="Titre 1">
            <a:extLst>
              <a:ext uri="{FF2B5EF4-FFF2-40B4-BE49-F238E27FC236}">
                <a16:creationId xmlns:a16="http://schemas.microsoft.com/office/drawing/2014/main" id="{9BE2FB92-0E1F-49B4-82EE-FAED2F0BBA4A}"/>
              </a:ext>
            </a:extLst>
          </p:cNvPr>
          <p:cNvSpPr>
            <a:spLocks noGrp="1"/>
          </p:cNvSpPr>
          <p:nvPr>
            <p:ph type="title"/>
          </p:nvPr>
        </p:nvSpPr>
        <p:spPr>
          <a:xfrm>
            <a:off x="2300749" y="624110"/>
            <a:ext cx="9203864" cy="1280890"/>
          </a:xfrm>
        </p:spPr>
        <p:txBody>
          <a:bodyPr>
            <a:normAutofit fontScale="90000"/>
          </a:bodyPr>
          <a:lstStyle/>
          <a:p>
            <a:r>
              <a:rPr lang="fr-CA" dirty="0"/>
              <a:t>MODE PAR DÉFAUT </a:t>
            </a:r>
            <a:br>
              <a:rPr lang="fr-CA" dirty="0"/>
            </a:br>
            <a:r>
              <a:rPr lang="fr-CA" dirty="0"/>
              <a:t>(attention, concentration vs automatisation)</a:t>
            </a:r>
            <a:br>
              <a:rPr lang="fr-CA" dirty="0"/>
            </a:br>
            <a:endParaRPr lang="fr-C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5B1E19-8E1E-4766-8484-303CA45E3A12}"/>
              </a:ext>
            </a:extLst>
          </p:cNvPr>
          <p:cNvSpPr>
            <a:spLocks noGrp="1"/>
          </p:cNvSpPr>
          <p:nvPr>
            <p:ph type="title"/>
          </p:nvPr>
        </p:nvSpPr>
        <p:spPr>
          <a:xfrm>
            <a:off x="2300749" y="624110"/>
            <a:ext cx="9203864" cy="1280890"/>
          </a:xfrm>
        </p:spPr>
        <p:txBody>
          <a:bodyPr>
            <a:normAutofit fontScale="90000"/>
          </a:bodyPr>
          <a:lstStyle/>
          <a:p>
            <a:r>
              <a:rPr lang="fr-CA" dirty="0"/>
              <a:t>MODE PAR DÉFAUT </a:t>
            </a:r>
            <a:br>
              <a:rPr lang="fr-CA" dirty="0"/>
            </a:br>
            <a:r>
              <a:rPr lang="fr-CA" dirty="0"/>
              <a:t>(attention, concentration vs automatisation)</a:t>
            </a:r>
            <a:br>
              <a:rPr lang="fr-CA" dirty="0"/>
            </a:br>
            <a:endParaRPr lang="fr-CA" dirty="0"/>
          </a:p>
        </p:txBody>
      </p:sp>
      <p:sp>
        <p:nvSpPr>
          <p:cNvPr id="3" name="Espace réservé du texte 2">
            <a:extLst>
              <a:ext uri="{FF2B5EF4-FFF2-40B4-BE49-F238E27FC236}">
                <a16:creationId xmlns:a16="http://schemas.microsoft.com/office/drawing/2014/main" id="{B7BB1066-8177-4E21-96D1-AD4E623E1366}"/>
              </a:ext>
            </a:extLst>
          </p:cNvPr>
          <p:cNvSpPr>
            <a:spLocks noGrp="1"/>
          </p:cNvSpPr>
          <p:nvPr>
            <p:ph type="body" idx="1"/>
          </p:nvPr>
        </p:nvSpPr>
        <p:spPr/>
        <p:txBody>
          <a:bodyPr>
            <a:normAutofit/>
          </a:bodyPr>
          <a:lstStyle/>
          <a:p>
            <a:pPr marL="114300" indent="0">
              <a:buNone/>
            </a:pPr>
            <a:r>
              <a:rPr lang="fr-CA" sz="2000" b="0" i="0" dirty="0">
                <a:solidFill>
                  <a:schemeClr val="tx1"/>
                </a:solidFill>
                <a:effectLst/>
                <a:latin typeface="Century Gothic" panose="020B0502020202020204" pitchFamily="34" charset="0"/>
              </a:rPr>
              <a:t>Ces régions sont actives lorsque les individus sont engagés dans un traitement interne, y compris un processus autobiographique, mémoriser le passé et planifier l’avenir, et au repos lorsque l’attention se tourne vers des stimuli externes (Buckner, Andrews-Hanna et Schacter, 2008). </a:t>
            </a:r>
          </a:p>
          <a:p>
            <a:pPr marL="114300" indent="0">
              <a:buNone/>
            </a:pPr>
            <a:endParaRPr lang="fr-CA" sz="2000" dirty="0">
              <a:solidFill>
                <a:schemeClr val="tx1"/>
              </a:solidFill>
              <a:latin typeface="Century Gothic" panose="020B0502020202020204" pitchFamily="34" charset="0"/>
            </a:endParaRPr>
          </a:p>
          <a:p>
            <a:pPr marL="114300" indent="0">
              <a:buNone/>
            </a:pPr>
            <a:r>
              <a:rPr lang="fr-CA" sz="2000" b="0" i="0" dirty="0">
                <a:solidFill>
                  <a:schemeClr val="tx1"/>
                </a:solidFill>
                <a:effectLst/>
                <a:latin typeface="Century Gothic" panose="020B0502020202020204" pitchFamily="34" charset="0"/>
              </a:rPr>
              <a:t>L’idée que divers types de formation à la méditation, y compris Vipassana altèrent l’activité du DMN a été soutenue par plusieurs études (Brewer et al., 2011; Pagnoni, 2012). </a:t>
            </a:r>
            <a:endParaRPr lang="fr-CA" sz="2000" dirty="0"/>
          </a:p>
        </p:txBody>
      </p:sp>
    </p:spTree>
    <p:extLst>
      <p:ext uri="{BB962C8B-B14F-4D97-AF65-F5344CB8AC3E}">
        <p14:creationId xmlns:p14="http://schemas.microsoft.com/office/powerpoint/2010/main" val="285658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93A306A-1E84-435E-8DE2-7E88C5DFED05}"/>
              </a:ext>
            </a:extLst>
          </p:cNvPr>
          <p:cNvPicPr>
            <a:picLocks noChangeAspect="1"/>
          </p:cNvPicPr>
          <p:nvPr/>
        </p:nvPicPr>
        <p:blipFill>
          <a:blip r:embed="rId2"/>
          <a:stretch>
            <a:fillRect/>
          </a:stretch>
        </p:blipFill>
        <p:spPr>
          <a:xfrm>
            <a:off x="1926338" y="276294"/>
            <a:ext cx="10072368" cy="6305411"/>
          </a:xfrm>
          <a:prstGeom prst="rect">
            <a:avLst/>
          </a:prstGeom>
        </p:spPr>
      </p:pic>
    </p:spTree>
    <p:extLst>
      <p:ext uri="{BB962C8B-B14F-4D97-AF65-F5344CB8AC3E}">
        <p14:creationId xmlns:p14="http://schemas.microsoft.com/office/powerpoint/2010/main" val="3475735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5"/>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CONDITIONS PSYCHOLOGIQUES ASSOCIÉES </a:t>
            </a:r>
            <a:endParaRPr dirty="0"/>
          </a:p>
        </p:txBody>
      </p:sp>
      <p:sp>
        <p:nvSpPr>
          <p:cNvPr id="253" name="Google Shape;253;p15"/>
          <p:cNvSpPr txBox="1">
            <a:spLocks noGrp="1"/>
          </p:cNvSpPr>
          <p:nvPr>
            <p:ph type="body" idx="1"/>
          </p:nvPr>
        </p:nvSpPr>
        <p:spPr>
          <a:xfrm>
            <a:off x="2592925" y="1905000"/>
            <a:ext cx="9368017" cy="4953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fr-CA" sz="2000" dirty="0">
                <a:latin typeface="Century Gothic" panose="020B0502020202020204" pitchFamily="34" charset="0"/>
              </a:rPr>
              <a:t>Certaines conditions psychologiques pourraient être reliées à la conscience de soi :</a:t>
            </a:r>
          </a:p>
          <a:p>
            <a:pPr marL="0" lvl="0" indent="0" algn="l" rtl="0">
              <a:spcBef>
                <a:spcPts val="0"/>
              </a:spcBef>
              <a:spcAft>
                <a:spcPts val="0"/>
              </a:spcAft>
              <a:buSzPts val="1800"/>
              <a:buNone/>
            </a:pPr>
            <a:endParaRPr lang="fr-CA" sz="2000" dirty="0">
              <a:latin typeface="Century Gothic" panose="020B0502020202020204" pitchFamily="34" charset="0"/>
            </a:endParaRPr>
          </a:p>
          <a:p>
            <a:pPr marL="342900">
              <a:spcBef>
                <a:spcPts val="0"/>
              </a:spcBef>
              <a:buFont typeface="Wingdings" panose="05000000000000000000" pitchFamily="2" charset="2"/>
              <a:buChar char="Ø"/>
            </a:pPr>
            <a:r>
              <a:rPr lang="fr-CA" sz="2000" dirty="0">
                <a:latin typeface="Century Gothic" panose="020B0502020202020204" pitchFamily="34" charset="0"/>
              </a:rPr>
              <a:t>Hyperactivation / anxiété</a:t>
            </a:r>
            <a:endParaRPr sz="2000" dirty="0">
              <a:latin typeface="Century Gothic" panose="020B0502020202020204" pitchFamily="34" charset="0"/>
            </a:endParaRPr>
          </a:p>
          <a:p>
            <a:pPr marL="285750" lvl="0" indent="-285750" algn="l" rtl="0">
              <a:spcBef>
                <a:spcPts val="1000"/>
              </a:spcBef>
              <a:spcAft>
                <a:spcPts val="0"/>
              </a:spcAft>
              <a:buSzPts val="1800"/>
              <a:buFont typeface="Wingdings" panose="05000000000000000000" pitchFamily="2" charset="2"/>
              <a:buChar char="Ø"/>
            </a:pPr>
            <a:r>
              <a:rPr lang="fr-CA" sz="2000" dirty="0">
                <a:latin typeface="Century Gothic" panose="020B0502020202020204" pitchFamily="34" charset="0"/>
              </a:rPr>
              <a:t>Fibromyalgie</a:t>
            </a:r>
            <a:endParaRPr sz="2000" dirty="0">
              <a:latin typeface="Century Gothic" panose="020B0502020202020204" pitchFamily="34" charset="0"/>
            </a:endParaRPr>
          </a:p>
          <a:p>
            <a:pPr marL="342900" lvl="0" indent="-342900" algn="l" rtl="0">
              <a:spcBef>
                <a:spcPts val="1000"/>
              </a:spcBef>
              <a:spcAft>
                <a:spcPts val="0"/>
              </a:spcAft>
              <a:buSzPts val="1800"/>
              <a:buFont typeface="Wingdings" panose="05000000000000000000" pitchFamily="2" charset="2"/>
              <a:buChar char="Ø"/>
            </a:pPr>
            <a:r>
              <a:rPr lang="fr-CA" sz="2000" dirty="0">
                <a:latin typeface="Century Gothic" panose="020B0502020202020204" pitchFamily="34" charset="0"/>
              </a:rPr>
              <a:t>Dissociation; trouble identitaire</a:t>
            </a:r>
            <a:endParaRPr sz="2000" dirty="0">
              <a:latin typeface="Century Gothic" panose="020B0502020202020204" pitchFamily="34" charset="0"/>
            </a:endParaRPr>
          </a:p>
          <a:p>
            <a:pPr marL="342900" lvl="0" indent="-342900" algn="l" rtl="0">
              <a:spcBef>
                <a:spcPts val="1000"/>
              </a:spcBef>
              <a:spcAft>
                <a:spcPts val="0"/>
              </a:spcAft>
              <a:buSzPts val="1800"/>
              <a:buFont typeface="Wingdings" panose="05000000000000000000" pitchFamily="2" charset="2"/>
              <a:buChar char="Ø"/>
            </a:pPr>
            <a:r>
              <a:rPr lang="fr-CA" sz="2000" dirty="0">
                <a:latin typeface="Century Gothic" panose="020B0502020202020204" pitchFamily="34" charset="0"/>
              </a:rPr>
              <a:t>Somatisation </a:t>
            </a:r>
          </a:p>
          <a:p>
            <a:pPr marL="342900" lvl="0" indent="-342900" algn="l" rtl="0">
              <a:spcBef>
                <a:spcPts val="1000"/>
              </a:spcBef>
              <a:spcAft>
                <a:spcPts val="0"/>
              </a:spcAft>
              <a:buSzPts val="1800"/>
              <a:buFont typeface="Wingdings" panose="05000000000000000000" pitchFamily="2" charset="2"/>
              <a:buChar char="Ø"/>
            </a:pPr>
            <a:r>
              <a:rPr lang="fr-CA" sz="2000" dirty="0">
                <a:latin typeface="Century Gothic" panose="020B0502020202020204" pitchFamily="34" charset="0"/>
              </a:rPr>
              <a:t>Hypocondrie</a:t>
            </a:r>
            <a:endParaRPr sz="2000" dirty="0">
              <a:latin typeface="Century Gothic" panose="020B0502020202020204" pitchFamily="34" charset="0"/>
            </a:endParaRPr>
          </a:p>
          <a:p>
            <a:pPr marL="342900" lvl="0" indent="-342900" algn="l" rtl="0">
              <a:spcBef>
                <a:spcPts val="1000"/>
              </a:spcBef>
              <a:spcAft>
                <a:spcPts val="0"/>
              </a:spcAft>
              <a:buSzPts val="1800"/>
              <a:buFont typeface="Wingdings" panose="05000000000000000000" pitchFamily="2" charset="2"/>
              <a:buChar char="Ø"/>
            </a:pPr>
            <a:r>
              <a:rPr lang="fr-CA" sz="2000" dirty="0">
                <a:latin typeface="Century Gothic" panose="020B0502020202020204" pitchFamily="34" charset="0"/>
              </a:rPr>
              <a:t>États de stress post-traumatique</a:t>
            </a:r>
          </a:p>
          <a:p>
            <a:pPr marL="0" lvl="0" indent="0" algn="l" rtl="0">
              <a:spcBef>
                <a:spcPts val="1000"/>
              </a:spcBef>
              <a:spcAft>
                <a:spcPts val="0"/>
              </a:spcAft>
              <a:buSzPts val="1800"/>
              <a:buNone/>
            </a:pPr>
            <a:endParaRPr sz="2000" dirty="0">
              <a:latin typeface="Century Gothic" panose="020B0502020202020204" pitchFamily="34" charset="0"/>
            </a:endParaRPr>
          </a:p>
          <a:p>
            <a:pPr marL="0" lvl="0" indent="0" algn="l" rtl="0">
              <a:spcBef>
                <a:spcPts val="1000"/>
              </a:spcBef>
              <a:spcAft>
                <a:spcPts val="0"/>
              </a:spcAft>
              <a:buSzPts val="1800"/>
              <a:buNone/>
            </a:pPr>
            <a:r>
              <a:rPr lang="fr-CA" sz="2000" dirty="0">
                <a:latin typeface="Century Gothic" panose="020B0502020202020204" pitchFamily="34" charset="0"/>
              </a:rPr>
              <a:t>Importance +++ de la réappropriation du corps et de la conscience de soi dans plusieurs traitements.</a:t>
            </a:r>
          </a:p>
          <a:p>
            <a:pPr marL="0" lvl="0" indent="0" algn="l" rtl="0">
              <a:spcBef>
                <a:spcPts val="1000"/>
              </a:spcBef>
              <a:spcAft>
                <a:spcPts val="0"/>
              </a:spcAft>
              <a:buSzPts val="1800"/>
              <a:buNone/>
            </a:pPr>
            <a:endParaRPr lang="fr-CA" sz="2000" dirty="0">
              <a:latin typeface="Century Gothic" panose="020B0502020202020204" pitchFamily="34" charset="0"/>
            </a:endParaRPr>
          </a:p>
          <a:p>
            <a:pPr marL="0" lvl="0" indent="0" algn="l" rtl="0">
              <a:spcBef>
                <a:spcPts val="1000"/>
              </a:spcBef>
              <a:spcAft>
                <a:spcPts val="0"/>
              </a:spcAft>
              <a:buSzPts val="1800"/>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D7F1034-F465-4B4B-BCD1-80921BC7437D}"/>
              </a:ext>
            </a:extLst>
          </p:cNvPr>
          <p:cNvPicPr>
            <a:picLocks noChangeAspect="1"/>
          </p:cNvPicPr>
          <p:nvPr/>
        </p:nvPicPr>
        <p:blipFill>
          <a:blip r:embed="rId2"/>
          <a:stretch>
            <a:fillRect/>
          </a:stretch>
        </p:blipFill>
        <p:spPr>
          <a:xfrm>
            <a:off x="1814050" y="2138775"/>
            <a:ext cx="10171471" cy="1526914"/>
          </a:xfrm>
          <a:prstGeom prst="rect">
            <a:avLst/>
          </a:prstGeom>
        </p:spPr>
      </p:pic>
    </p:spTree>
    <p:extLst>
      <p:ext uri="{BB962C8B-B14F-4D97-AF65-F5344CB8AC3E}">
        <p14:creationId xmlns:p14="http://schemas.microsoft.com/office/powerpoint/2010/main" val="3480144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6"/>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YOGA ET SOI</a:t>
            </a:r>
            <a:br>
              <a:rPr lang="fr-CA" dirty="0"/>
            </a:br>
            <a:r>
              <a:rPr lang="fr-CA" dirty="0"/>
              <a:t>- Les 8 membres du Yoga -</a:t>
            </a:r>
            <a:endParaRPr dirty="0"/>
          </a:p>
        </p:txBody>
      </p:sp>
      <p:pic>
        <p:nvPicPr>
          <p:cNvPr id="259" name="Google Shape;259;p16"/>
          <p:cNvPicPr preferRelativeResize="0">
            <a:picLocks noGrp="1"/>
          </p:cNvPicPr>
          <p:nvPr>
            <p:ph type="body" idx="1"/>
          </p:nvPr>
        </p:nvPicPr>
        <p:blipFill rotWithShape="1">
          <a:blip r:embed="rId3">
            <a:alphaModFix/>
          </a:blip>
          <a:srcRect/>
          <a:stretch/>
        </p:blipFill>
        <p:spPr>
          <a:xfrm>
            <a:off x="3524214" y="2586182"/>
            <a:ext cx="5143571" cy="3778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PETITE HISTOIRE</a:t>
            </a:r>
            <a:endParaRPr/>
          </a:p>
        </p:txBody>
      </p:sp>
      <p:sp>
        <p:nvSpPr>
          <p:cNvPr id="170" name="Google Shape;170;p2"/>
          <p:cNvSpPr txBox="1">
            <a:spLocks noGrp="1"/>
          </p:cNvSpPr>
          <p:nvPr>
            <p:ph type="body" idx="1"/>
          </p:nvPr>
        </p:nvSpPr>
        <p:spPr>
          <a:xfrm>
            <a:off x="2591074" y="2124075"/>
            <a:ext cx="8915400" cy="3777600"/>
          </a:xfrm>
          <a:prstGeom prst="rect">
            <a:avLst/>
          </a:prstGeom>
          <a:noFill/>
          <a:ln>
            <a:noFill/>
          </a:ln>
        </p:spPr>
        <p:txBody>
          <a:bodyPr spcFirstLastPara="1" wrap="square" lIns="91425" tIns="45700" rIns="91425" bIns="45700" anchor="t" anchorCtr="0">
            <a:normAutofit/>
          </a:bodyPr>
          <a:lstStyle/>
          <a:p>
            <a:pPr marL="285750" indent="-285750">
              <a:spcBef>
                <a:spcPts val="0"/>
              </a:spcBef>
              <a:buFont typeface="Wingdings" panose="05000000000000000000" pitchFamily="2" charset="2"/>
              <a:buChar char="Ø"/>
            </a:pPr>
            <a:r>
              <a:rPr lang="fr-CA" sz="2200" dirty="0"/>
              <a:t>Révélation </a:t>
            </a:r>
            <a:endParaRPr sz="2200" dirty="0"/>
          </a:p>
          <a:p>
            <a:pPr marL="285750" indent="-285750">
              <a:buFont typeface="Wingdings" panose="05000000000000000000" pitchFamily="2" charset="2"/>
              <a:buChar char="Ø"/>
            </a:pPr>
            <a:r>
              <a:rPr lang="fr-CA" sz="2200" dirty="0"/>
              <a:t>Début de mon processus de changement personnel</a:t>
            </a:r>
            <a:endParaRPr sz="2200" dirty="0"/>
          </a:p>
          <a:p>
            <a:pPr marL="285750" indent="-285750">
              <a:buFont typeface="Wingdings" panose="05000000000000000000" pitchFamily="2" charset="2"/>
              <a:buChar char="Ø"/>
            </a:pPr>
            <a:r>
              <a:rPr lang="fr-CA" sz="2200" dirty="0"/>
              <a:t>Prise de contact avec soi</a:t>
            </a:r>
            <a:endParaRPr sz="2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6"/>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YOGA ET SOI</a:t>
            </a:r>
            <a:br>
              <a:rPr lang="fr-CA" dirty="0"/>
            </a:br>
            <a:r>
              <a:rPr lang="fr-CA" dirty="0"/>
              <a:t>- Les 8 membres du Yoga -</a:t>
            </a:r>
            <a:endParaRPr dirty="0"/>
          </a:p>
        </p:txBody>
      </p:sp>
      <p:sp>
        <p:nvSpPr>
          <p:cNvPr id="3" name="Espace réservé du texte 2">
            <a:extLst>
              <a:ext uri="{FF2B5EF4-FFF2-40B4-BE49-F238E27FC236}">
                <a16:creationId xmlns:a16="http://schemas.microsoft.com/office/drawing/2014/main" id="{5B1BEB76-0F06-457A-8457-A6E23AA3FA3F}"/>
              </a:ext>
            </a:extLst>
          </p:cNvPr>
          <p:cNvSpPr>
            <a:spLocks noGrp="1"/>
          </p:cNvSpPr>
          <p:nvPr>
            <p:ph type="body" idx="1"/>
          </p:nvPr>
        </p:nvSpPr>
        <p:spPr>
          <a:xfrm>
            <a:off x="2589212" y="2133600"/>
            <a:ext cx="8911687" cy="4100290"/>
          </a:xfrm>
        </p:spPr>
        <p:txBody>
          <a:bodyPr>
            <a:noAutofit/>
          </a:bodyPr>
          <a:lstStyle/>
          <a:p>
            <a:pPr marL="114300" indent="0">
              <a:buNone/>
            </a:pPr>
            <a:r>
              <a:rPr lang="fr-CA" sz="2000" dirty="0">
                <a:ln w="0"/>
                <a:solidFill>
                  <a:schemeClr val="accent1"/>
                </a:solidFill>
                <a:effectLst>
                  <a:outerShdw blurRad="38100" dist="25400" dir="5400000" algn="ctr" rotWithShape="0">
                    <a:srgbClr val="6E747A">
                      <a:alpha val="43000"/>
                    </a:srgbClr>
                  </a:outerShdw>
                </a:effectLst>
              </a:rPr>
              <a:t>Yamas et Nyamas </a:t>
            </a:r>
            <a:r>
              <a:rPr lang="fr-CA" sz="2000" dirty="0"/>
              <a:t>adoptés dans une conscience de soi nous permet de devenir responsable de nous-même et de notre vie.</a:t>
            </a:r>
          </a:p>
          <a:p>
            <a:pPr marL="114300" indent="0">
              <a:buNone/>
            </a:pPr>
            <a:endParaRPr lang="fr-CA" sz="2000" dirty="0"/>
          </a:p>
          <a:p>
            <a:pPr marL="114300" indent="0" algn="just">
              <a:buNone/>
            </a:pPr>
            <a:r>
              <a:rPr lang="fr-CA" sz="2000" dirty="0"/>
              <a:t>L’attitude bienveillante, l’action juste, la modération et les autres attitudes offertes par le Yoga nous permettent de questionner et de restructurer nos pensées, nos valeurs et nos comportements.</a:t>
            </a:r>
          </a:p>
          <a:p>
            <a:pPr marL="114300" indent="0">
              <a:buNone/>
            </a:pPr>
            <a:endParaRPr lang="fr-CA" sz="2000" dirty="0"/>
          </a:p>
          <a:p>
            <a:pPr marL="114300" indent="0" algn="ctr">
              <a:buNone/>
            </a:pPr>
            <a:r>
              <a:rPr lang="fr-CA" sz="2000" i="1" dirty="0">
                <a:ln w="0"/>
                <a:solidFill>
                  <a:schemeClr val="accent1"/>
                </a:solidFill>
                <a:effectLst>
                  <a:outerShdw blurRad="38100" dist="25400" dir="5400000" algn="ctr" rotWithShape="0">
                    <a:srgbClr val="6E747A">
                      <a:alpha val="43000"/>
                    </a:srgbClr>
                  </a:outerShdw>
                </a:effectLst>
              </a:rPr>
              <a:t>« Les seuls chemins qui valent d’être empruntés sont ceux qui mènent à l’intérieur ».</a:t>
            </a:r>
          </a:p>
          <a:p>
            <a:pPr marL="114300" indent="0" algn="ctr">
              <a:buNone/>
            </a:pPr>
            <a:r>
              <a:rPr lang="fr-CA" sz="2000" i="1" dirty="0">
                <a:ln w="0"/>
                <a:solidFill>
                  <a:schemeClr val="accent1"/>
                </a:solidFill>
                <a:effectLst>
                  <a:outerShdw blurRad="38100" dist="25400" dir="5400000" algn="ctr" rotWithShape="0">
                    <a:srgbClr val="6E747A">
                      <a:alpha val="43000"/>
                    </a:srgbClr>
                  </a:outerShdw>
                </a:effectLst>
              </a:rPr>
              <a:t>Charles Juliet</a:t>
            </a:r>
            <a:endParaRPr lang="fr-CA" sz="2000" i="1" dirty="0"/>
          </a:p>
        </p:txBody>
      </p:sp>
    </p:spTree>
    <p:extLst>
      <p:ext uri="{BB962C8B-B14F-4D97-AF65-F5344CB8AC3E}">
        <p14:creationId xmlns:p14="http://schemas.microsoft.com/office/powerpoint/2010/main" val="2950316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5" name="Google Shape;265;p17"/>
          <p:cNvSpPr txBox="1">
            <a:spLocks noGrp="1"/>
          </p:cNvSpPr>
          <p:nvPr>
            <p:ph type="body" idx="1"/>
          </p:nvPr>
        </p:nvSpPr>
        <p:spPr>
          <a:xfrm>
            <a:off x="2698954" y="2521974"/>
            <a:ext cx="8805657" cy="338924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Font typeface="Wingdings" panose="05000000000000000000" pitchFamily="2" charset="2"/>
              <a:buChar char="Ø"/>
            </a:pPr>
            <a:r>
              <a:rPr lang="fr-CA" sz="2000" dirty="0"/>
              <a:t>Les </a:t>
            </a:r>
            <a:r>
              <a:rPr lang="fr-CA" sz="2000" dirty="0">
                <a:ln w="0"/>
                <a:solidFill>
                  <a:schemeClr val="accent1"/>
                </a:solidFill>
                <a:effectLst>
                  <a:outerShdw blurRad="38100" dist="25400" dir="5400000" algn="ctr" rotWithShape="0">
                    <a:srgbClr val="6E747A">
                      <a:alpha val="43000"/>
                    </a:srgbClr>
                  </a:outerShdw>
                </a:effectLst>
              </a:rPr>
              <a:t>asanas</a:t>
            </a:r>
            <a:r>
              <a:rPr lang="fr-CA" sz="2000" dirty="0"/>
              <a:t> permettent au corps de prendre posture.</a:t>
            </a:r>
            <a:endParaRPr sz="2000" dirty="0"/>
          </a:p>
          <a:p>
            <a:pPr marL="114300" lvl="0" indent="0" algn="l" rtl="0">
              <a:spcBef>
                <a:spcPts val="1000"/>
              </a:spcBef>
              <a:spcAft>
                <a:spcPts val="0"/>
              </a:spcAft>
              <a:buSzPts val="1800"/>
              <a:buNone/>
            </a:pPr>
            <a:endParaRPr sz="2000" dirty="0"/>
          </a:p>
          <a:p>
            <a:pPr marL="342900" lvl="0" indent="-342900" algn="l" rtl="0">
              <a:spcBef>
                <a:spcPts val="1000"/>
              </a:spcBef>
              <a:spcAft>
                <a:spcPts val="0"/>
              </a:spcAft>
              <a:buSzPts val="1800"/>
              <a:buFont typeface="Wingdings" panose="05000000000000000000" pitchFamily="2" charset="2"/>
              <a:buChar char="Ø"/>
            </a:pPr>
            <a:r>
              <a:rPr lang="fr-CA" sz="2000" dirty="0"/>
              <a:t>Certaines attitudes mentales sont imprimées dans le corps, pensons aux réflexes feux verts, feux rouges proposés dans le somayog.</a:t>
            </a:r>
          </a:p>
          <a:p>
            <a:pPr marL="342900" lvl="0" indent="-342900" algn="l" rtl="0">
              <a:spcBef>
                <a:spcPts val="1000"/>
              </a:spcBef>
              <a:spcAft>
                <a:spcPts val="0"/>
              </a:spcAft>
              <a:buSzPts val="1800"/>
              <a:buFont typeface="Wingdings" panose="05000000000000000000" pitchFamily="2" charset="2"/>
              <a:buChar char="Ø"/>
            </a:pPr>
            <a:r>
              <a:rPr lang="fr-CA" sz="2000" dirty="0"/>
              <a:t>Prendre conscience de notre position dans l’espace, de notre posture permet de transformer le corps et l’esprit.</a:t>
            </a:r>
          </a:p>
          <a:p>
            <a:pPr marL="342900" lvl="0" indent="-342900" algn="l" rtl="0">
              <a:spcBef>
                <a:spcPts val="1000"/>
              </a:spcBef>
              <a:spcAft>
                <a:spcPts val="0"/>
              </a:spcAft>
              <a:buSzPts val="1800"/>
              <a:buFont typeface="Wingdings" panose="05000000000000000000" pitchFamily="2" charset="2"/>
              <a:buChar char="Ø"/>
            </a:pPr>
            <a:r>
              <a:rPr lang="fr-CA" sz="2000" dirty="0"/>
              <a:t>Relaxation calme le système nerveux et qui agit sur la biochimie.</a:t>
            </a:r>
            <a:endParaRPr dirty="0"/>
          </a:p>
          <a:p>
            <a:pPr marL="114300" lvl="0" indent="0" algn="l" rtl="0">
              <a:spcBef>
                <a:spcPts val="1000"/>
              </a:spcBef>
              <a:spcAft>
                <a:spcPts val="0"/>
              </a:spcAft>
              <a:buSzPts val="1800"/>
              <a:buNone/>
            </a:pPr>
            <a:endParaRPr dirty="0"/>
          </a:p>
        </p:txBody>
      </p:sp>
      <p:pic>
        <p:nvPicPr>
          <p:cNvPr id="5" name="Image 4">
            <a:extLst>
              <a:ext uri="{FF2B5EF4-FFF2-40B4-BE49-F238E27FC236}">
                <a16:creationId xmlns:a16="http://schemas.microsoft.com/office/drawing/2014/main" id="{FCA5CBCD-FCC2-48B7-AD6F-3238154B19FF}"/>
              </a:ext>
            </a:extLst>
          </p:cNvPr>
          <p:cNvPicPr>
            <a:picLocks noChangeAspect="1"/>
          </p:cNvPicPr>
          <p:nvPr/>
        </p:nvPicPr>
        <p:blipFill>
          <a:blip r:embed="rId3"/>
          <a:stretch>
            <a:fillRect/>
          </a:stretch>
        </p:blipFill>
        <p:spPr>
          <a:xfrm>
            <a:off x="2408592" y="621661"/>
            <a:ext cx="9096020" cy="1511939"/>
          </a:xfrm>
          <a:prstGeom prst="rect">
            <a:avLst/>
          </a:prstGeom>
        </p:spPr>
      </p:pic>
    </p:spTree>
    <p:extLst>
      <p:ext uri="{BB962C8B-B14F-4D97-AF65-F5344CB8AC3E}">
        <p14:creationId xmlns:p14="http://schemas.microsoft.com/office/powerpoint/2010/main" val="148246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5" name="Google Shape;265;p17"/>
          <p:cNvSpPr txBox="1">
            <a:spLocks noGrp="1"/>
          </p:cNvSpPr>
          <p:nvPr>
            <p:ph type="body" idx="1"/>
          </p:nvPr>
        </p:nvSpPr>
        <p:spPr>
          <a:xfrm>
            <a:off x="2698954" y="2521974"/>
            <a:ext cx="8805657" cy="3389248"/>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800"/>
              <a:buFont typeface="Wingdings" panose="05000000000000000000" pitchFamily="2" charset="2"/>
              <a:buChar char="Ø"/>
            </a:pPr>
            <a:r>
              <a:rPr lang="fr-CA" sz="2000" dirty="0"/>
              <a:t>La</a:t>
            </a:r>
            <a:r>
              <a:rPr lang="fr-CA" sz="2000" dirty="0">
                <a:ln w="0"/>
                <a:solidFill>
                  <a:schemeClr val="accent1"/>
                </a:solidFill>
                <a:effectLst>
                  <a:outerShdw blurRad="38100" dist="25400" dir="5400000" algn="ctr" rotWithShape="0">
                    <a:srgbClr val="6E747A">
                      <a:alpha val="43000"/>
                    </a:srgbClr>
                  </a:outerShdw>
                </a:effectLst>
              </a:rPr>
              <a:t> respiration </a:t>
            </a:r>
            <a:r>
              <a:rPr lang="fr-CA" sz="2000" dirty="0"/>
              <a:t>est impactée par les émotions et les émotions par la respiration</a:t>
            </a:r>
            <a:endParaRPr sz="2000" dirty="0"/>
          </a:p>
          <a:p>
            <a:pPr marL="114300" lvl="0" indent="0" algn="l" rtl="0">
              <a:spcBef>
                <a:spcPts val="1000"/>
              </a:spcBef>
              <a:spcAft>
                <a:spcPts val="0"/>
              </a:spcAft>
              <a:buSzPts val="1800"/>
              <a:buNone/>
            </a:pPr>
            <a:endParaRPr sz="2000" dirty="0"/>
          </a:p>
          <a:p>
            <a:pPr marL="342900" lvl="0" indent="-342900" algn="l" rtl="0">
              <a:spcBef>
                <a:spcPts val="1000"/>
              </a:spcBef>
              <a:spcAft>
                <a:spcPts val="0"/>
              </a:spcAft>
              <a:buSzPts val="1800"/>
              <a:buFont typeface="Wingdings" panose="05000000000000000000" pitchFamily="2" charset="2"/>
              <a:buChar char="Ø"/>
            </a:pPr>
            <a:r>
              <a:rPr lang="fr-CA" sz="2000" dirty="0"/>
              <a:t>Les pranayamas nous aident à augmenter l’amplitude de notre capacité respiratoire. Cette amplitude nous met en contact avec nos émotions et nous aide à la fois à les vivre, traverser, transformer.</a:t>
            </a:r>
          </a:p>
          <a:p>
            <a:pPr lvl="0" algn="l" rtl="0">
              <a:spcBef>
                <a:spcPts val="1000"/>
              </a:spcBef>
              <a:spcAft>
                <a:spcPts val="0"/>
              </a:spcAft>
              <a:buSzPts val="1800"/>
              <a:buFont typeface="Wingdings" panose="05000000000000000000" pitchFamily="2" charset="2"/>
              <a:buChar char="Ø"/>
            </a:pPr>
            <a:endParaRPr dirty="0"/>
          </a:p>
          <a:p>
            <a:pPr marL="114300" lvl="0" indent="0" algn="l" rtl="0">
              <a:spcBef>
                <a:spcPts val="1000"/>
              </a:spcBef>
              <a:spcAft>
                <a:spcPts val="0"/>
              </a:spcAft>
              <a:buSzPts val="1800"/>
              <a:buNone/>
            </a:pPr>
            <a:endParaRPr dirty="0"/>
          </a:p>
        </p:txBody>
      </p:sp>
      <p:pic>
        <p:nvPicPr>
          <p:cNvPr id="5" name="Image 4">
            <a:extLst>
              <a:ext uri="{FF2B5EF4-FFF2-40B4-BE49-F238E27FC236}">
                <a16:creationId xmlns:a16="http://schemas.microsoft.com/office/drawing/2014/main" id="{FCA5CBCD-FCC2-48B7-AD6F-3238154B19FF}"/>
              </a:ext>
            </a:extLst>
          </p:cNvPr>
          <p:cNvPicPr>
            <a:picLocks noChangeAspect="1"/>
          </p:cNvPicPr>
          <p:nvPr/>
        </p:nvPicPr>
        <p:blipFill>
          <a:blip r:embed="rId3"/>
          <a:stretch>
            <a:fillRect/>
          </a:stretch>
        </p:blipFill>
        <p:spPr>
          <a:xfrm>
            <a:off x="2408592" y="621661"/>
            <a:ext cx="9096020" cy="151193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Yoga</a:t>
            </a:r>
            <a:br>
              <a:rPr lang="fr-CA" dirty="0"/>
            </a:br>
            <a:r>
              <a:rPr lang="fr-CA" dirty="0"/>
              <a:t>CONSCIENCE DE SOI ET ÉMOTIONS</a:t>
            </a:r>
            <a:endParaRPr dirty="0"/>
          </a:p>
        </p:txBody>
      </p:sp>
      <p:sp>
        <p:nvSpPr>
          <p:cNvPr id="271" name="Google Shape;271;p18"/>
          <p:cNvSpPr txBox="1"/>
          <p:nvPr/>
        </p:nvSpPr>
        <p:spPr>
          <a:xfrm>
            <a:off x="2741612" y="2286000"/>
            <a:ext cx="8915400" cy="3777622"/>
          </a:xfrm>
          <a:prstGeom prst="rect">
            <a:avLst/>
          </a:prstGeom>
          <a:noFill/>
          <a:ln>
            <a:noFill/>
          </a:ln>
        </p:spPr>
        <p:txBody>
          <a:bodyPr spcFirstLastPara="1" wrap="square" lIns="91425" tIns="45700" rIns="91425" bIns="45700" anchor="t" anchorCtr="0">
            <a:normAutofit/>
          </a:bodyPr>
          <a:lstStyle/>
          <a:p>
            <a:pPr marL="342900" marR="0" lvl="0" indent="-190500" algn="just" rtl="0">
              <a:spcBef>
                <a:spcPts val="1000"/>
              </a:spcBef>
              <a:spcAft>
                <a:spcPts val="0"/>
              </a:spcAft>
              <a:buClr>
                <a:schemeClr val="accent1"/>
              </a:buClr>
              <a:buSzPts val="2400"/>
              <a:buFont typeface="Noto Sans Symbols"/>
              <a:buNone/>
            </a:pPr>
            <a:r>
              <a:rPr lang="fr-CA" sz="2000" dirty="0">
                <a:ln w="0"/>
                <a:solidFill>
                  <a:schemeClr val="accent1"/>
                </a:solidFill>
                <a:effectLst>
                  <a:outerShdw blurRad="38100" dist="25400" dir="5400000" algn="ctr" rotWithShape="0">
                    <a:srgbClr val="6E747A">
                      <a:alpha val="43000"/>
                    </a:srgbClr>
                  </a:outerShdw>
                </a:effectLst>
                <a:latin typeface="Century Gothic" panose="020B0502020202020204" pitchFamily="34" charset="0"/>
              </a:rPr>
              <a:t>	P</a:t>
            </a:r>
            <a:r>
              <a:rPr lang="fr-CA" sz="2000" i="0" dirty="0">
                <a:ln w="0"/>
                <a:solidFill>
                  <a:schemeClr val="accent1"/>
                </a:solidFill>
                <a:effectLst>
                  <a:outerShdw blurRad="38100" dist="25400" dir="5400000" algn="ctr" rotWithShape="0">
                    <a:srgbClr val="6E747A">
                      <a:alpha val="43000"/>
                    </a:srgbClr>
                  </a:outerShdw>
                </a:effectLst>
                <a:latin typeface="Century Gothic" panose="020B0502020202020204" pitchFamily="34" charset="0"/>
              </a:rPr>
              <a:t>ratyahara </a:t>
            </a:r>
            <a:r>
              <a:rPr lang="fr-CA" sz="2000" i="0" dirty="0">
                <a:solidFill>
                  <a:srgbClr val="4F4F4F"/>
                </a:solidFill>
                <a:effectLst/>
                <a:latin typeface="Century Gothic" panose="020B0502020202020204" pitchFamily="34" charset="0"/>
              </a:rPr>
              <a:t>(le retrait des sens), </a:t>
            </a:r>
            <a:r>
              <a:rPr lang="fr-CA" sz="2000" dirty="0">
                <a:ln w="0"/>
                <a:solidFill>
                  <a:schemeClr val="accent1"/>
                </a:solidFill>
                <a:effectLst>
                  <a:outerShdw blurRad="38100" dist="25400" dir="5400000" algn="ctr" rotWithShape="0">
                    <a:srgbClr val="6E747A">
                      <a:alpha val="43000"/>
                    </a:srgbClr>
                  </a:outerShdw>
                </a:effectLst>
                <a:latin typeface="Century Gothic" panose="020B0502020202020204" pitchFamily="34" charset="0"/>
              </a:rPr>
              <a:t>d</a:t>
            </a:r>
            <a:r>
              <a:rPr lang="fr-CA" sz="2000" i="0" dirty="0">
                <a:ln w="0"/>
                <a:solidFill>
                  <a:schemeClr val="accent1"/>
                </a:solidFill>
                <a:effectLst>
                  <a:outerShdw blurRad="38100" dist="25400" dir="5400000" algn="ctr" rotWithShape="0">
                    <a:srgbClr val="6E747A">
                      <a:alpha val="43000"/>
                    </a:srgbClr>
                  </a:outerShdw>
                </a:effectLst>
                <a:latin typeface="Century Gothic" panose="020B0502020202020204" pitchFamily="34" charset="0"/>
              </a:rPr>
              <a:t>harana </a:t>
            </a:r>
            <a:r>
              <a:rPr lang="fr-CA" sz="2000" i="0" dirty="0">
                <a:solidFill>
                  <a:srgbClr val="4F4F4F"/>
                </a:solidFill>
                <a:effectLst/>
                <a:latin typeface="Century Gothic" panose="020B0502020202020204" pitchFamily="34" charset="0"/>
              </a:rPr>
              <a:t>(la concentration), </a:t>
            </a:r>
            <a:r>
              <a:rPr lang="fr-CA" sz="2000" i="0" dirty="0">
                <a:ln w="0"/>
                <a:solidFill>
                  <a:schemeClr val="accent1"/>
                </a:solidFill>
                <a:effectLst>
                  <a:outerShdw blurRad="38100" dist="25400" dir="5400000" algn="ctr" rotWithShape="0">
                    <a:srgbClr val="6E747A">
                      <a:alpha val="43000"/>
                    </a:srgbClr>
                  </a:outerShdw>
                </a:effectLst>
                <a:latin typeface="Century Gothic" panose="020B0502020202020204" pitchFamily="34" charset="0"/>
              </a:rPr>
              <a:t>dhyâna </a:t>
            </a:r>
            <a:r>
              <a:rPr lang="fr-CA" sz="2000" i="0" dirty="0">
                <a:solidFill>
                  <a:srgbClr val="4F4F4F"/>
                </a:solidFill>
                <a:effectLst/>
                <a:latin typeface="Century Gothic" panose="020B0502020202020204" pitchFamily="34" charset="0"/>
              </a:rPr>
              <a:t>(la méditation) permettent :</a:t>
            </a:r>
          </a:p>
          <a:p>
            <a:pPr marL="342900" marR="0" lvl="0" indent="-190500" algn="just" rtl="0">
              <a:spcBef>
                <a:spcPts val="1000"/>
              </a:spcBef>
              <a:spcAft>
                <a:spcPts val="0"/>
              </a:spcAft>
              <a:buClr>
                <a:schemeClr val="accent1"/>
              </a:buClr>
              <a:buSzPts val="2400"/>
              <a:buFont typeface="Noto Sans Symbols"/>
              <a:buNone/>
            </a:pPr>
            <a:endParaRPr lang="fr-CA" sz="2000" i="0" dirty="0">
              <a:solidFill>
                <a:srgbClr val="4F4F4F"/>
              </a:solidFill>
              <a:effectLst/>
              <a:latin typeface="Century Gothic" panose="020B0502020202020204" pitchFamily="34" charset="0"/>
            </a:endParaRPr>
          </a:p>
          <a:p>
            <a:pPr marL="495300" marR="0" lvl="0" indent="-342900" algn="just" rtl="0">
              <a:spcBef>
                <a:spcPts val="1000"/>
              </a:spcBef>
              <a:spcAft>
                <a:spcPts val="0"/>
              </a:spcAft>
              <a:buClr>
                <a:schemeClr val="accent1"/>
              </a:buClr>
              <a:buSzPts val="2400"/>
              <a:buFont typeface="Wingdings" panose="05000000000000000000" pitchFamily="2" charset="2"/>
              <a:buChar char="Ø"/>
            </a:pPr>
            <a:r>
              <a:rPr lang="fr-CA" sz="2000" dirty="0">
                <a:solidFill>
                  <a:srgbClr val="4F4F4F"/>
                </a:solidFill>
                <a:latin typeface="Century Gothic" panose="020B0502020202020204" pitchFamily="34" charset="0"/>
                <a:sym typeface="Arial"/>
              </a:rPr>
              <a:t>de calmer </a:t>
            </a:r>
            <a:r>
              <a:rPr lang="fr-CA" sz="2000" dirty="0">
                <a:solidFill>
                  <a:srgbClr val="4F4F4F"/>
                </a:solidFill>
                <a:latin typeface="Century Gothic" panose="020B0502020202020204" pitchFamily="34" charset="0"/>
              </a:rPr>
              <a:t>et de sortir du mental;</a:t>
            </a:r>
          </a:p>
          <a:p>
            <a:pPr marL="495300" marR="0" lvl="0" indent="-342900" algn="just" rtl="0">
              <a:spcBef>
                <a:spcPts val="1000"/>
              </a:spcBef>
              <a:spcAft>
                <a:spcPts val="0"/>
              </a:spcAft>
              <a:buClr>
                <a:schemeClr val="accent1"/>
              </a:buClr>
              <a:buSzPts val="2400"/>
              <a:buFont typeface="Wingdings" panose="05000000000000000000" pitchFamily="2" charset="2"/>
              <a:buChar char="Ø"/>
            </a:pPr>
            <a:r>
              <a:rPr lang="fr-CA" sz="2000" dirty="0">
                <a:solidFill>
                  <a:srgbClr val="4F4F4F"/>
                </a:solidFill>
                <a:latin typeface="Century Gothic" panose="020B0502020202020204" pitchFamily="34" charset="0"/>
                <a:sym typeface="Arial"/>
              </a:rPr>
              <a:t>de gouter à l’expérience du Soi sans l’ego;</a:t>
            </a:r>
            <a:endParaRPr lang="fr-CA" sz="1800" dirty="0">
              <a:solidFill>
                <a:srgbClr val="333333"/>
              </a:solidFill>
            </a:endParaRPr>
          </a:p>
          <a:p>
            <a:pPr marL="495300" marR="0" lvl="0" indent="-342900" algn="just" rtl="0">
              <a:spcBef>
                <a:spcPts val="1000"/>
              </a:spcBef>
              <a:spcAft>
                <a:spcPts val="0"/>
              </a:spcAft>
              <a:buClr>
                <a:schemeClr val="accent1"/>
              </a:buClr>
              <a:buSzPts val="2400"/>
              <a:buFont typeface="Wingdings" panose="05000000000000000000" pitchFamily="2" charset="2"/>
              <a:buChar char="Ø"/>
            </a:pPr>
            <a:r>
              <a:rPr lang="fr-CA" sz="1800" dirty="0">
                <a:solidFill>
                  <a:srgbClr val="333333"/>
                </a:solidFill>
                <a:latin typeface="Century Gothic" panose="020B0502020202020204" pitchFamily="34" charset="0"/>
              </a:rPr>
              <a:t>de calmer le corps et l’esprit; de relaxer;</a:t>
            </a:r>
          </a:p>
          <a:p>
            <a:pPr marL="495300" marR="0" lvl="0" indent="-342900" algn="just" rtl="0">
              <a:spcBef>
                <a:spcPts val="1000"/>
              </a:spcBef>
              <a:spcAft>
                <a:spcPts val="0"/>
              </a:spcAft>
              <a:buClr>
                <a:schemeClr val="accent1"/>
              </a:buClr>
              <a:buSzPts val="2400"/>
              <a:buFont typeface="Wingdings" panose="05000000000000000000" pitchFamily="2" charset="2"/>
              <a:buChar char="Ø"/>
            </a:pPr>
            <a:r>
              <a:rPr lang="fr-CA" sz="1800" dirty="0">
                <a:solidFill>
                  <a:srgbClr val="333333"/>
                </a:solidFill>
                <a:latin typeface="Century Gothic" panose="020B0502020202020204" pitchFamily="34" charset="0"/>
              </a:rPr>
              <a:t>de gouter à plus grand que soi; l’union.</a:t>
            </a:r>
            <a:endParaRPr sz="2000" dirty="0">
              <a:solidFill>
                <a:schemeClr val="dk1"/>
              </a:solidFill>
              <a:latin typeface="Century Gothic" panose="020B0502020202020204" pitchFamily="34" charset="0"/>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9"/>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VIDÉO À VISIONNER</a:t>
            </a:r>
            <a:endParaRPr/>
          </a:p>
        </p:txBody>
      </p:sp>
      <p:sp>
        <p:nvSpPr>
          <p:cNvPr id="277" name="Google Shape;277;p19"/>
          <p:cNvSpPr txBox="1">
            <a:spLocks noGrp="1"/>
          </p:cNvSpPr>
          <p:nvPr>
            <p:ph type="body" idx="1"/>
          </p:nvPr>
        </p:nvSpPr>
        <p:spPr>
          <a:xfrm>
            <a:off x="3008671" y="3126657"/>
            <a:ext cx="8499654" cy="282880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endParaRPr lang="fr-CA" dirty="0"/>
          </a:p>
          <a:p>
            <a:pPr marL="0" lvl="0" indent="0" algn="l" rtl="0">
              <a:spcBef>
                <a:spcPts val="0"/>
              </a:spcBef>
              <a:spcAft>
                <a:spcPts val="0"/>
              </a:spcAft>
              <a:buSzPts val="1800"/>
              <a:buNone/>
            </a:pPr>
            <a:endParaRPr lang="fr-CA" dirty="0"/>
          </a:p>
          <a:p>
            <a:pPr marL="0" lvl="0" indent="0" algn="l" rtl="0">
              <a:spcBef>
                <a:spcPts val="0"/>
              </a:spcBef>
              <a:spcAft>
                <a:spcPts val="0"/>
              </a:spcAft>
              <a:buSzPts val="1800"/>
              <a:buNone/>
            </a:pPr>
            <a:r>
              <a:rPr lang="fr-CA" dirty="0"/>
              <a:t>Le yoga pour guérir du stress post-traumatique</a:t>
            </a:r>
            <a:endParaRPr dirty="0"/>
          </a:p>
          <a:p>
            <a:pPr marL="0" lvl="0" indent="0" algn="l" rtl="0">
              <a:spcBef>
                <a:spcPts val="1000"/>
              </a:spcBef>
              <a:spcAft>
                <a:spcPts val="0"/>
              </a:spcAft>
              <a:buSzPts val="1800"/>
              <a:buNone/>
            </a:pPr>
            <a:endParaRPr dirty="0"/>
          </a:p>
          <a:p>
            <a:pPr marL="0" lvl="0" indent="0" algn="l" rtl="0">
              <a:spcBef>
                <a:spcPts val="1000"/>
              </a:spcBef>
              <a:spcAft>
                <a:spcPts val="0"/>
              </a:spcAft>
              <a:buSzPts val="1800"/>
              <a:buNone/>
            </a:pPr>
            <a:r>
              <a:rPr lang="fr-CA" dirty="0">
                <a:hlinkClick r:id="rId3"/>
              </a:rPr>
              <a:t>https://www.cyrinne.com/blog/le-yoga-pour-se-guerir-du-stress-post-traumatique</a:t>
            </a:r>
            <a:endParaRPr dirty="0"/>
          </a:p>
        </p:txBody>
      </p:sp>
      <p:pic>
        <p:nvPicPr>
          <p:cNvPr id="2" name="Image 1">
            <a:hlinkClick r:id="rId3"/>
            <a:extLst>
              <a:ext uri="{FF2B5EF4-FFF2-40B4-BE49-F238E27FC236}">
                <a16:creationId xmlns:a16="http://schemas.microsoft.com/office/drawing/2014/main" id="{99F3384C-97CA-4625-AB2C-F7B7E417412C}"/>
              </a:ext>
            </a:extLst>
          </p:cNvPr>
          <p:cNvPicPr>
            <a:picLocks noChangeAspect="1"/>
          </p:cNvPicPr>
          <p:nvPr/>
        </p:nvPicPr>
        <p:blipFill>
          <a:blip r:embed="rId4"/>
          <a:stretch>
            <a:fillRect/>
          </a:stretch>
        </p:blipFill>
        <p:spPr>
          <a:xfrm>
            <a:off x="3008671" y="2329824"/>
            <a:ext cx="2696035" cy="109917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0"/>
          <p:cNvSpPr txBox="1">
            <a:spLocks noGrp="1"/>
          </p:cNvSpPr>
          <p:nvPr>
            <p:ph type="title"/>
          </p:nvPr>
        </p:nvSpPr>
        <p:spPr>
          <a:xfrm>
            <a:off x="1818120" y="621548"/>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RÉFÉRENCES</a:t>
            </a:r>
            <a:endParaRPr/>
          </a:p>
        </p:txBody>
      </p:sp>
      <p:sp>
        <p:nvSpPr>
          <p:cNvPr id="5" name="Google Shape;283;p20">
            <a:extLst>
              <a:ext uri="{FF2B5EF4-FFF2-40B4-BE49-F238E27FC236}">
                <a16:creationId xmlns:a16="http://schemas.microsoft.com/office/drawing/2014/main" id="{CC9612AC-AAD2-40CE-8E8E-51BE27C9111A}"/>
              </a:ext>
            </a:extLst>
          </p:cNvPr>
          <p:cNvSpPr txBox="1">
            <a:spLocks noGrp="1"/>
          </p:cNvSpPr>
          <p:nvPr>
            <p:ph type="body" idx="1"/>
          </p:nvPr>
        </p:nvSpPr>
        <p:spPr>
          <a:xfrm>
            <a:off x="2589290" y="1516747"/>
            <a:ext cx="9316277" cy="518950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ct val="60465"/>
              <a:buNone/>
            </a:pPr>
            <a:r>
              <a:rPr lang="fr-CA" sz="1400" dirty="0">
                <a:solidFill>
                  <a:schemeClr val="tx1"/>
                </a:solidFill>
                <a:hlinkClick r:id="rId3">
                  <a:extLst>
                    <a:ext uri="{A12FA001-AC4F-418D-AE19-62706E023703}">
                      <ahyp:hlinkClr xmlns:ahyp="http://schemas.microsoft.com/office/drawing/2018/hyperlinkcolor" val="tx"/>
                    </a:ext>
                  </a:extLst>
                </a:hlinkClick>
              </a:rPr>
              <a:t>Le cerveau à tous les niveaux: https://lecerveau.mcgill.ca</a:t>
            </a:r>
            <a:endParaRPr lang="en-US" sz="1400" dirty="0">
              <a:solidFill>
                <a:schemeClr val="tx1"/>
              </a:solidFill>
              <a:latin typeface="Century Gothic" panose="020B0502020202020204" pitchFamily="34" charset="0"/>
            </a:endParaRPr>
          </a:p>
          <a:p>
            <a:pPr marL="0" indent="0">
              <a:buNone/>
            </a:pPr>
            <a:r>
              <a:rPr lang="fr-CA" sz="1400" dirty="0">
                <a:solidFill>
                  <a:schemeClr val="tx1"/>
                </a:solidFill>
              </a:rPr>
              <a:t>Anderson, F.S. (2008). </a:t>
            </a:r>
            <a:r>
              <a:rPr lang="fr-CA" sz="1400" i="1" dirty="0">
                <a:solidFill>
                  <a:schemeClr val="tx1"/>
                </a:solidFill>
              </a:rPr>
              <a:t>Bodies in </a:t>
            </a:r>
            <a:r>
              <a:rPr lang="fr-CA" sz="1400" i="1" dirty="0" err="1">
                <a:solidFill>
                  <a:schemeClr val="tx1"/>
                </a:solidFill>
              </a:rPr>
              <a:t>Treatment</a:t>
            </a:r>
            <a:r>
              <a:rPr lang="fr-CA" sz="1400" i="1" dirty="0">
                <a:solidFill>
                  <a:schemeClr val="tx1"/>
                </a:solidFill>
              </a:rPr>
              <a:t> : The </a:t>
            </a:r>
            <a:r>
              <a:rPr lang="fr-CA" sz="1400" i="1" dirty="0" err="1">
                <a:solidFill>
                  <a:schemeClr val="tx1"/>
                </a:solidFill>
              </a:rPr>
              <a:t>Unspoken</a:t>
            </a:r>
            <a:r>
              <a:rPr lang="fr-CA" sz="1400" i="1" dirty="0">
                <a:solidFill>
                  <a:schemeClr val="tx1"/>
                </a:solidFill>
              </a:rPr>
              <a:t> Dimension</a:t>
            </a:r>
            <a:r>
              <a:rPr lang="fr-CA" sz="1400" dirty="0">
                <a:solidFill>
                  <a:schemeClr val="tx1"/>
                </a:solidFill>
              </a:rPr>
              <a:t>. Éd. </a:t>
            </a:r>
            <a:r>
              <a:rPr lang="fr-CA" sz="1400" dirty="0" err="1">
                <a:solidFill>
                  <a:schemeClr val="tx1"/>
                </a:solidFill>
              </a:rPr>
              <a:t>Analytic</a:t>
            </a:r>
            <a:r>
              <a:rPr lang="fr-CA" sz="1400" dirty="0">
                <a:solidFill>
                  <a:schemeClr val="tx1"/>
                </a:solidFill>
              </a:rPr>
              <a:t> </a:t>
            </a:r>
            <a:r>
              <a:rPr lang="fr-CA" sz="1400" dirty="0" err="1">
                <a:solidFill>
                  <a:schemeClr val="tx1"/>
                </a:solidFill>
              </a:rPr>
              <a:t>Press</a:t>
            </a:r>
            <a:r>
              <a:rPr lang="fr-CA" sz="1400" dirty="0">
                <a:solidFill>
                  <a:schemeClr val="tx1"/>
                </a:solidFill>
              </a:rPr>
              <a:t>, New York, 308 p.    </a:t>
            </a:r>
          </a:p>
          <a:p>
            <a:pPr marL="0" indent="0">
              <a:buNone/>
            </a:pPr>
            <a:r>
              <a:rPr lang="fr-CA" sz="1400" dirty="0" err="1">
                <a:solidFill>
                  <a:schemeClr val="tx1"/>
                </a:solidFill>
                <a:latin typeface="Century Gothic" panose="020B0502020202020204" pitchFamily="34" charset="0"/>
              </a:rPr>
              <a:t>Brewer</a:t>
            </a:r>
            <a:r>
              <a:rPr lang="fr-CA" sz="1400" dirty="0">
                <a:solidFill>
                  <a:schemeClr val="tx1"/>
                </a:solidFill>
                <a:latin typeface="Century Gothic" panose="020B0502020202020204" pitchFamily="34" charset="0"/>
              </a:rPr>
              <a:t>, J.A, </a:t>
            </a:r>
            <a:r>
              <a:rPr lang="fr-CA" sz="1400" dirty="0" err="1">
                <a:solidFill>
                  <a:schemeClr val="tx1"/>
                </a:solidFill>
                <a:latin typeface="Century Gothic" panose="020B0502020202020204" pitchFamily="34" charset="0"/>
              </a:rPr>
              <a:t>Worhunsky</a:t>
            </a:r>
            <a:r>
              <a:rPr lang="fr-CA" sz="1400" dirty="0">
                <a:solidFill>
                  <a:schemeClr val="tx1"/>
                </a:solidFill>
                <a:latin typeface="Century Gothic" panose="020B0502020202020204" pitchFamily="34" charset="0"/>
              </a:rPr>
              <a:t>, P.D, Gray, J.R, Tang, Y.Y, Weber, J. et </a:t>
            </a:r>
            <a:r>
              <a:rPr lang="fr-CA" sz="1400" dirty="0" err="1">
                <a:solidFill>
                  <a:schemeClr val="tx1"/>
                </a:solidFill>
                <a:latin typeface="Century Gothic" panose="020B0502020202020204" pitchFamily="34" charset="0"/>
              </a:rPr>
              <a:t>Kober</a:t>
            </a:r>
            <a:r>
              <a:rPr lang="fr-CA" sz="1400" dirty="0">
                <a:solidFill>
                  <a:schemeClr val="tx1"/>
                </a:solidFill>
                <a:latin typeface="Century Gothic" panose="020B0502020202020204" pitchFamily="34" charset="0"/>
              </a:rPr>
              <a:t>, H. (2011). </a:t>
            </a:r>
            <a:r>
              <a:rPr lang="en-US" sz="1400" dirty="0">
                <a:solidFill>
                  <a:schemeClr val="tx1"/>
                </a:solidFill>
                <a:latin typeface="Century Gothic" panose="020B0502020202020204" pitchFamily="34" charset="0"/>
              </a:rPr>
              <a:t>Meditation experience is associated with differences in default mode network activity and connectivity.</a:t>
            </a:r>
            <a:r>
              <a:rPr lang="en-US" sz="1400" i="1" dirty="0">
                <a:solidFill>
                  <a:schemeClr val="tx1"/>
                </a:solidFill>
                <a:latin typeface="Century Gothic" panose="020B0502020202020204" pitchFamily="34" charset="0"/>
              </a:rPr>
              <a:t> Proceedings of the National Academy of Sciences of the United States of America</a:t>
            </a:r>
            <a:r>
              <a:rPr lang="en-US" sz="1400" dirty="0">
                <a:solidFill>
                  <a:schemeClr val="tx1"/>
                </a:solidFill>
                <a:latin typeface="Century Gothic" panose="020B0502020202020204" pitchFamily="34" charset="0"/>
              </a:rPr>
              <a:t>, </a:t>
            </a:r>
            <a:r>
              <a:rPr lang="fr-CA" sz="1400" dirty="0">
                <a:solidFill>
                  <a:schemeClr val="tx1"/>
                </a:solidFill>
                <a:latin typeface="Century Gothic" panose="020B0502020202020204" pitchFamily="34" charset="0"/>
              </a:rPr>
              <a:t>108(50).</a:t>
            </a:r>
            <a:r>
              <a:rPr lang="fr-CA" sz="1400" dirty="0">
                <a:solidFill>
                  <a:schemeClr val="tx1"/>
                </a:solidFill>
              </a:rPr>
              <a:t>                                                                             </a:t>
            </a:r>
          </a:p>
          <a:p>
            <a:pPr marL="0" indent="0">
              <a:buNone/>
            </a:pPr>
            <a:r>
              <a:rPr lang="en-US" sz="1400" dirty="0">
                <a:solidFill>
                  <a:schemeClr val="tx1"/>
                </a:solidFill>
                <a:latin typeface="Century Gothic" panose="020B0502020202020204" pitchFamily="34" charset="0"/>
              </a:rPr>
              <a:t>Chopra, D. et David, S. (2004). </a:t>
            </a:r>
            <a:r>
              <a:rPr lang="en-US" sz="1400" i="1" dirty="0">
                <a:solidFill>
                  <a:schemeClr val="tx1"/>
                </a:solidFill>
                <a:latin typeface="Century Gothic" panose="020B0502020202020204" pitchFamily="34" charset="0"/>
              </a:rPr>
              <a:t>Les sept </a:t>
            </a:r>
            <a:r>
              <a:rPr lang="en-US" sz="1400" i="1" dirty="0" err="1">
                <a:solidFill>
                  <a:schemeClr val="tx1"/>
                </a:solidFill>
                <a:latin typeface="Century Gothic" panose="020B0502020202020204" pitchFamily="34" charset="0"/>
              </a:rPr>
              <a:t>lois</a:t>
            </a:r>
            <a:r>
              <a:rPr lang="en-US" sz="1400" i="1" dirty="0">
                <a:solidFill>
                  <a:schemeClr val="tx1"/>
                </a:solidFill>
                <a:latin typeface="Century Gothic" panose="020B0502020202020204" pitchFamily="34" charset="0"/>
              </a:rPr>
              <a:t> </a:t>
            </a:r>
            <a:r>
              <a:rPr lang="en-US" sz="1400" i="1" dirty="0" err="1">
                <a:solidFill>
                  <a:schemeClr val="tx1"/>
                </a:solidFill>
                <a:latin typeface="Century Gothic" panose="020B0502020202020204" pitchFamily="34" charset="0"/>
              </a:rPr>
              <a:t>spirituelles</a:t>
            </a:r>
            <a:r>
              <a:rPr lang="en-US" sz="1400" i="1" dirty="0">
                <a:solidFill>
                  <a:schemeClr val="tx1"/>
                </a:solidFill>
                <a:latin typeface="Century Gothic" panose="020B0502020202020204" pitchFamily="34" charset="0"/>
              </a:rPr>
              <a:t> du yoga. Un guide pratique de </a:t>
            </a:r>
            <a:r>
              <a:rPr lang="en-US" sz="1400" i="1" dirty="0" err="1">
                <a:solidFill>
                  <a:schemeClr val="tx1"/>
                </a:solidFill>
                <a:latin typeface="Century Gothic" panose="020B0502020202020204" pitchFamily="34" charset="0"/>
              </a:rPr>
              <a:t>santé</a:t>
            </a:r>
            <a:r>
              <a:rPr lang="en-US" sz="1400" i="1" dirty="0">
                <a:solidFill>
                  <a:schemeClr val="tx1"/>
                </a:solidFill>
                <a:latin typeface="Century Gothic" panose="020B0502020202020204" pitchFamily="34" charset="0"/>
              </a:rPr>
              <a:t> et de bien-</a:t>
            </a:r>
            <a:r>
              <a:rPr lang="en-US" sz="1400" i="1" dirty="0" err="1">
                <a:solidFill>
                  <a:schemeClr val="tx1"/>
                </a:solidFill>
                <a:latin typeface="Century Gothic" panose="020B0502020202020204" pitchFamily="34" charset="0"/>
              </a:rPr>
              <a:t>être</a:t>
            </a:r>
            <a:r>
              <a:rPr lang="en-US" sz="1400" dirty="0">
                <a:solidFill>
                  <a:schemeClr val="tx1"/>
                </a:solidFill>
                <a:latin typeface="Century Gothic" panose="020B0502020202020204" pitchFamily="34" charset="0"/>
              </a:rPr>
              <a:t>. </a:t>
            </a:r>
            <a:r>
              <a:rPr lang="en-US" sz="1400" dirty="0" err="1">
                <a:solidFill>
                  <a:schemeClr val="tx1"/>
                </a:solidFill>
                <a:latin typeface="Century Gothic" panose="020B0502020202020204" pitchFamily="34" charset="0"/>
              </a:rPr>
              <a:t>Éd</a:t>
            </a:r>
            <a:r>
              <a:rPr lang="en-US" sz="1400" dirty="0">
                <a:solidFill>
                  <a:schemeClr val="tx1"/>
                </a:solidFill>
                <a:latin typeface="Century Gothic" panose="020B0502020202020204" pitchFamily="34" charset="0"/>
              </a:rPr>
              <a:t>. </a:t>
            </a:r>
            <a:r>
              <a:rPr lang="en-US" sz="1400" dirty="0" err="1">
                <a:solidFill>
                  <a:schemeClr val="tx1"/>
                </a:solidFill>
                <a:latin typeface="Century Gothic" panose="020B0502020202020204" pitchFamily="34" charset="0"/>
              </a:rPr>
              <a:t>Aventure</a:t>
            </a:r>
            <a:r>
              <a:rPr lang="en-US" sz="1400" dirty="0">
                <a:solidFill>
                  <a:schemeClr val="tx1"/>
                </a:solidFill>
                <a:latin typeface="Century Gothic" panose="020B0502020202020204" pitchFamily="34" charset="0"/>
              </a:rPr>
              <a:t> secrete, 200 p.</a:t>
            </a:r>
          </a:p>
          <a:p>
            <a:pPr marL="0" indent="0">
              <a:buNone/>
            </a:pPr>
            <a:r>
              <a:rPr lang="fr-CA" sz="1400" dirty="0">
                <a:solidFill>
                  <a:schemeClr val="tx1"/>
                </a:solidFill>
              </a:rPr>
              <a:t>Christophe, A. (2018). </a:t>
            </a:r>
            <a:r>
              <a:rPr lang="fr-CA" sz="1400" i="1" dirty="0">
                <a:solidFill>
                  <a:schemeClr val="tx1"/>
                </a:solidFill>
              </a:rPr>
              <a:t>La vie intérieure</a:t>
            </a:r>
            <a:r>
              <a:rPr lang="fr-CA" sz="1400" dirty="0">
                <a:solidFill>
                  <a:schemeClr val="tx1"/>
                </a:solidFill>
              </a:rPr>
              <a:t>. Éd. ICONOCLASTE: 230 p.</a:t>
            </a:r>
            <a:endParaRPr lang="en-US" sz="1400" dirty="0">
              <a:solidFill>
                <a:schemeClr val="tx1"/>
              </a:solidFill>
              <a:latin typeface="Century Gothic" panose="020B0502020202020204" pitchFamily="34" charset="0"/>
            </a:endParaRPr>
          </a:p>
          <a:p>
            <a:pPr marL="0" indent="0">
              <a:buNone/>
            </a:pPr>
            <a:r>
              <a:rPr lang="fr-CA" sz="1400" dirty="0" err="1">
                <a:solidFill>
                  <a:schemeClr val="tx1"/>
                </a:solidFill>
              </a:rPr>
              <a:t>Damsa</a:t>
            </a:r>
            <a:r>
              <a:rPr lang="fr-CA" sz="1400" dirty="0">
                <a:solidFill>
                  <a:schemeClr val="tx1"/>
                </a:solidFill>
              </a:rPr>
              <a:t>, C., </a:t>
            </a:r>
            <a:r>
              <a:rPr lang="fr-CA" sz="1400" dirty="0" err="1">
                <a:solidFill>
                  <a:schemeClr val="tx1"/>
                </a:solidFill>
              </a:rPr>
              <a:t>Lazignac</a:t>
            </a:r>
            <a:r>
              <a:rPr lang="fr-CA" sz="1400" dirty="0">
                <a:solidFill>
                  <a:schemeClr val="tx1"/>
                </a:solidFill>
              </a:rPr>
              <a:t>, C., </a:t>
            </a:r>
            <a:r>
              <a:rPr lang="fr-CA" sz="1400" dirty="0" err="1">
                <a:solidFill>
                  <a:schemeClr val="tx1"/>
                </a:solidFill>
              </a:rPr>
              <a:t>Pirrotta</a:t>
            </a:r>
            <a:r>
              <a:rPr lang="fr-CA" sz="1400" dirty="0">
                <a:solidFill>
                  <a:schemeClr val="tx1"/>
                </a:solidFill>
              </a:rPr>
              <a:t>, R. et </a:t>
            </a:r>
            <a:r>
              <a:rPr lang="fr-CA" sz="1400" dirty="0" err="1">
                <a:solidFill>
                  <a:schemeClr val="tx1"/>
                </a:solidFill>
              </a:rPr>
              <a:t>Andreoli</a:t>
            </a:r>
            <a:r>
              <a:rPr lang="fr-CA" sz="1400" dirty="0">
                <a:solidFill>
                  <a:schemeClr val="tx1"/>
                </a:solidFill>
              </a:rPr>
              <a:t>, A. (2005). Troubles dissociatifs: aspects cliniques, neurobiologiques et thérapeutiques. </a:t>
            </a:r>
            <a:r>
              <a:rPr lang="fr-CA" sz="1400" i="1" dirty="0" err="1">
                <a:solidFill>
                  <a:schemeClr val="tx1"/>
                </a:solidFill>
              </a:rPr>
              <a:t>Rev</a:t>
            </a:r>
            <a:r>
              <a:rPr lang="fr-CA" sz="1400" i="1" dirty="0">
                <a:solidFill>
                  <a:schemeClr val="tx1"/>
                </a:solidFill>
              </a:rPr>
              <a:t>. Med. Suisse, </a:t>
            </a:r>
            <a:r>
              <a:rPr lang="fr-CA" sz="1400" dirty="0">
                <a:solidFill>
                  <a:schemeClr val="tx1"/>
                </a:solidFill>
              </a:rPr>
              <a:t>9(052): 400 – 405. </a:t>
            </a:r>
          </a:p>
          <a:p>
            <a:pPr marL="0" indent="0">
              <a:buNone/>
            </a:pPr>
            <a:r>
              <a:rPr lang="fr-CA" sz="1400" dirty="0" err="1">
                <a:solidFill>
                  <a:schemeClr val="tx1"/>
                </a:solidFill>
              </a:rPr>
              <a:t>Damasio</a:t>
            </a:r>
            <a:r>
              <a:rPr lang="fr-CA" sz="1400" dirty="0">
                <a:solidFill>
                  <a:schemeClr val="tx1"/>
                </a:solidFill>
              </a:rPr>
              <a:t>, A.R. (1999). </a:t>
            </a:r>
            <a:r>
              <a:rPr lang="fr-CA" sz="1400" i="1" dirty="0">
                <a:solidFill>
                  <a:schemeClr val="tx1"/>
                </a:solidFill>
              </a:rPr>
              <a:t>Le sentiment même de soi : corps, émotions, conscience</a:t>
            </a:r>
            <a:r>
              <a:rPr lang="fr-CA" sz="1400" dirty="0">
                <a:solidFill>
                  <a:schemeClr val="tx1"/>
                </a:solidFill>
              </a:rPr>
              <a:t>. Éd. O. Jacob, Paris: 380 p. </a:t>
            </a:r>
          </a:p>
          <a:p>
            <a:pPr marL="0" lvl="0" indent="0" algn="l" rtl="0">
              <a:spcBef>
                <a:spcPts val="1000"/>
              </a:spcBef>
              <a:spcAft>
                <a:spcPts val="0"/>
              </a:spcAft>
              <a:buNone/>
            </a:pPr>
            <a:r>
              <a:rPr lang="fr-CA" sz="1400" dirty="0">
                <a:solidFill>
                  <a:schemeClr val="tx1"/>
                </a:solidFill>
              </a:rPr>
              <a:t>D’</a:t>
            </a:r>
            <a:r>
              <a:rPr lang="fr-CA" sz="1400" dirty="0" err="1">
                <a:solidFill>
                  <a:schemeClr val="tx1"/>
                </a:solidFill>
              </a:rPr>
              <a:t>Argembeau</a:t>
            </a:r>
            <a:r>
              <a:rPr lang="fr-CA" sz="1400" dirty="0">
                <a:solidFill>
                  <a:schemeClr val="tx1"/>
                </a:solidFill>
              </a:rPr>
              <a:t> et al. (2007). Distinct </a:t>
            </a:r>
            <a:r>
              <a:rPr lang="fr-CA" sz="1400" dirty="0" err="1">
                <a:solidFill>
                  <a:schemeClr val="tx1"/>
                </a:solidFill>
              </a:rPr>
              <a:t>Regions</a:t>
            </a:r>
            <a:r>
              <a:rPr lang="fr-CA" sz="1400" dirty="0">
                <a:solidFill>
                  <a:schemeClr val="tx1"/>
                </a:solidFill>
              </a:rPr>
              <a:t> of the </a:t>
            </a:r>
            <a:r>
              <a:rPr lang="fr-CA" sz="1400" dirty="0" err="1">
                <a:solidFill>
                  <a:schemeClr val="tx1"/>
                </a:solidFill>
              </a:rPr>
              <a:t>Medial</a:t>
            </a:r>
            <a:r>
              <a:rPr lang="fr-CA" sz="1400" dirty="0">
                <a:solidFill>
                  <a:schemeClr val="tx1"/>
                </a:solidFill>
              </a:rPr>
              <a:t> </a:t>
            </a:r>
            <a:r>
              <a:rPr lang="fr-CA" sz="1400" dirty="0" err="1">
                <a:solidFill>
                  <a:schemeClr val="tx1"/>
                </a:solidFill>
              </a:rPr>
              <a:t>Prefrontal</a:t>
            </a:r>
            <a:r>
              <a:rPr lang="fr-CA" sz="1400" dirty="0">
                <a:solidFill>
                  <a:schemeClr val="tx1"/>
                </a:solidFill>
              </a:rPr>
              <a:t> Cortex Are Associated </a:t>
            </a:r>
            <a:r>
              <a:rPr lang="fr-CA" sz="1400" dirty="0" err="1">
                <a:solidFill>
                  <a:schemeClr val="tx1"/>
                </a:solidFill>
              </a:rPr>
              <a:t>with</a:t>
            </a:r>
            <a:r>
              <a:rPr lang="fr-CA" sz="1400" dirty="0">
                <a:solidFill>
                  <a:schemeClr val="tx1"/>
                </a:solidFill>
              </a:rPr>
              <a:t> Self-</a:t>
            </a:r>
            <a:r>
              <a:rPr lang="fr-CA" sz="1400" dirty="0" err="1">
                <a:solidFill>
                  <a:schemeClr val="tx1"/>
                </a:solidFill>
              </a:rPr>
              <a:t>Referential</a:t>
            </a:r>
            <a:r>
              <a:rPr lang="fr-CA" sz="1400" dirty="0">
                <a:solidFill>
                  <a:schemeClr val="tx1"/>
                </a:solidFill>
              </a:rPr>
              <a:t> </a:t>
            </a:r>
            <a:r>
              <a:rPr lang="fr-CA" sz="1400" dirty="0" err="1">
                <a:solidFill>
                  <a:schemeClr val="tx1"/>
                </a:solidFill>
              </a:rPr>
              <a:t>Processing</a:t>
            </a:r>
            <a:r>
              <a:rPr lang="fr-CA" sz="1400" dirty="0">
                <a:solidFill>
                  <a:schemeClr val="tx1"/>
                </a:solidFill>
              </a:rPr>
              <a:t> and Perspective </a:t>
            </a:r>
            <a:r>
              <a:rPr lang="fr-CA" sz="1400" dirty="0" err="1">
                <a:solidFill>
                  <a:schemeClr val="tx1"/>
                </a:solidFill>
              </a:rPr>
              <a:t>Taking</a:t>
            </a:r>
            <a:r>
              <a:rPr lang="fr-CA" sz="1400" dirty="0">
                <a:solidFill>
                  <a:schemeClr val="tx1"/>
                </a:solidFill>
              </a:rPr>
              <a:t>. </a:t>
            </a:r>
            <a:r>
              <a:rPr lang="fr-CA" sz="1400" i="1" dirty="0">
                <a:solidFill>
                  <a:schemeClr val="tx1"/>
                </a:solidFill>
              </a:rPr>
              <a:t>Journal of Cognitive Neuroscience</a:t>
            </a:r>
            <a:r>
              <a:rPr lang="fr-CA" sz="1400" dirty="0">
                <a:solidFill>
                  <a:schemeClr val="tx1"/>
                </a:solidFill>
              </a:rPr>
              <a:t>, 19(6): 9.</a:t>
            </a:r>
          </a:p>
          <a:p>
            <a:pPr marL="0" indent="0" algn="just">
              <a:buNone/>
            </a:pPr>
            <a:r>
              <a:rPr lang="fr-CA" sz="1400" dirty="0">
                <a:solidFill>
                  <a:schemeClr val="tx1"/>
                </a:solidFill>
              </a:rPr>
              <a:t>Emerson, D. et Hopper, E. (2011). </a:t>
            </a:r>
            <a:r>
              <a:rPr lang="fr-CA" sz="1400" i="1" dirty="0" err="1">
                <a:solidFill>
                  <a:schemeClr val="tx1"/>
                </a:solidFill>
              </a:rPr>
              <a:t>Overcoming</a:t>
            </a:r>
            <a:r>
              <a:rPr lang="fr-CA" sz="1400" i="1" dirty="0">
                <a:solidFill>
                  <a:schemeClr val="tx1"/>
                </a:solidFill>
              </a:rPr>
              <a:t> Trauma </a:t>
            </a:r>
            <a:r>
              <a:rPr lang="fr-CA" sz="1400" i="1" dirty="0" err="1">
                <a:solidFill>
                  <a:schemeClr val="tx1"/>
                </a:solidFill>
              </a:rPr>
              <a:t>Through</a:t>
            </a:r>
            <a:r>
              <a:rPr lang="fr-CA" sz="1400" i="1" dirty="0">
                <a:solidFill>
                  <a:schemeClr val="tx1"/>
                </a:solidFill>
              </a:rPr>
              <a:t> Yoga : </a:t>
            </a:r>
            <a:r>
              <a:rPr lang="fr-CA" sz="1400" i="1" dirty="0" err="1">
                <a:solidFill>
                  <a:schemeClr val="tx1"/>
                </a:solidFill>
              </a:rPr>
              <a:t>Reclaiming</a:t>
            </a:r>
            <a:r>
              <a:rPr lang="fr-CA" sz="1400" i="1" dirty="0">
                <a:solidFill>
                  <a:schemeClr val="tx1"/>
                </a:solidFill>
              </a:rPr>
              <a:t> </a:t>
            </a:r>
            <a:r>
              <a:rPr lang="fr-CA" sz="1400" i="1" dirty="0" err="1">
                <a:solidFill>
                  <a:schemeClr val="tx1"/>
                </a:solidFill>
              </a:rPr>
              <a:t>Your</a:t>
            </a:r>
            <a:r>
              <a:rPr lang="fr-CA" sz="1400" i="1" dirty="0">
                <a:solidFill>
                  <a:schemeClr val="tx1"/>
                </a:solidFill>
              </a:rPr>
              <a:t> Body</a:t>
            </a:r>
            <a:r>
              <a:rPr lang="fr-CA" sz="1400" dirty="0">
                <a:solidFill>
                  <a:schemeClr val="tx1"/>
                </a:solidFill>
              </a:rPr>
              <a:t>. Berkeley, CA, </a:t>
            </a:r>
            <a:r>
              <a:rPr lang="fr-CA" sz="1400" dirty="0" err="1">
                <a:solidFill>
                  <a:schemeClr val="tx1"/>
                </a:solidFill>
              </a:rPr>
              <a:t>North</a:t>
            </a:r>
            <a:r>
              <a:rPr lang="fr-CA" sz="1400" dirty="0">
                <a:solidFill>
                  <a:schemeClr val="tx1"/>
                </a:solidFill>
              </a:rPr>
              <a:t> Atlantic Books: 184 p.       </a:t>
            </a:r>
          </a:p>
          <a:p>
            <a:pPr marL="0" lvl="0" indent="0" algn="just">
              <a:buNone/>
            </a:pPr>
            <a:r>
              <a:rPr lang="fr-CA" sz="1400" dirty="0">
                <a:solidFill>
                  <a:schemeClr val="tx1"/>
                </a:solidFill>
              </a:rPr>
              <a:t>Emerson, D. (2015). </a:t>
            </a:r>
            <a:r>
              <a:rPr lang="fr-CA" sz="1400" i="1" dirty="0">
                <a:solidFill>
                  <a:schemeClr val="tx1"/>
                </a:solidFill>
                <a:uFill>
                  <a:noFill/>
                </a:uFill>
                <a:hlinkClick r:id="rId4">
                  <a:extLst>
                    <a:ext uri="{A12FA001-AC4F-418D-AE19-62706E023703}">
                      <ahyp:hlinkClr xmlns:ahyp="http://schemas.microsoft.com/office/drawing/2018/hyperlinkcolor" val="tx"/>
                    </a:ext>
                  </a:extLst>
                </a:hlinkClick>
              </a:rPr>
              <a:t>Trauma-sensitive yoga in therapy: Bringing the body into treatment</a:t>
            </a:r>
            <a:r>
              <a:rPr lang="fr-CA" sz="1400" i="1" dirty="0">
                <a:solidFill>
                  <a:schemeClr val="tx1"/>
                </a:solidFill>
                <a:uFill>
                  <a:noFill/>
                </a:uFill>
              </a:rPr>
              <a:t>. </a:t>
            </a:r>
            <a:r>
              <a:rPr lang="fr-CA" sz="1400" dirty="0">
                <a:solidFill>
                  <a:schemeClr val="tx1"/>
                </a:solidFill>
              </a:rPr>
              <a:t> W. W. Norton &amp; </a:t>
            </a:r>
            <a:r>
              <a:rPr lang="fr-CA" sz="1400" dirty="0" err="1">
                <a:solidFill>
                  <a:schemeClr val="tx1"/>
                </a:solidFill>
              </a:rPr>
              <a:t>Company</a:t>
            </a:r>
            <a:r>
              <a:rPr lang="fr-CA" sz="1400" dirty="0">
                <a:solidFill>
                  <a:schemeClr val="tx1"/>
                </a:solidFill>
              </a:rPr>
              <a:t>: 240 p.</a:t>
            </a:r>
          </a:p>
          <a:p>
            <a:pPr marL="0" indent="0">
              <a:buNone/>
            </a:pPr>
            <a:endParaRPr lang="fr-CA" sz="1400" dirty="0">
              <a:solidFill>
                <a:schemeClr val="tx1"/>
              </a:solidFill>
            </a:endParaRPr>
          </a:p>
          <a:p>
            <a:pPr marL="0" indent="0">
              <a:buNone/>
            </a:pPr>
            <a:r>
              <a:rPr lang="fr-CA" sz="1400" i="1" dirty="0">
                <a:solidFill>
                  <a:schemeClr val="tx1"/>
                </a:solidFill>
              </a:rPr>
              <a:t>.</a:t>
            </a:r>
            <a:endParaRPr sz="1400" i="1"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0"/>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RÉFÉRENCES</a:t>
            </a:r>
            <a:endParaRPr/>
          </a:p>
        </p:txBody>
      </p:sp>
      <p:sp>
        <p:nvSpPr>
          <p:cNvPr id="7" name="Google Shape;283;p20">
            <a:extLst>
              <a:ext uri="{FF2B5EF4-FFF2-40B4-BE49-F238E27FC236}">
                <a16:creationId xmlns:a16="http://schemas.microsoft.com/office/drawing/2014/main" id="{972E71CB-6423-4469-B232-A4B58257CA25}"/>
              </a:ext>
            </a:extLst>
          </p:cNvPr>
          <p:cNvSpPr txBox="1">
            <a:spLocks noGrp="1"/>
          </p:cNvSpPr>
          <p:nvPr>
            <p:ph type="body" idx="1"/>
          </p:nvPr>
        </p:nvSpPr>
        <p:spPr>
          <a:xfrm>
            <a:off x="2743199" y="1309852"/>
            <a:ext cx="9301529" cy="5548148"/>
          </a:xfrm>
          <a:prstGeom prst="rect">
            <a:avLst/>
          </a:prstGeom>
          <a:noFill/>
          <a:ln>
            <a:noFill/>
          </a:ln>
        </p:spPr>
        <p:txBody>
          <a:bodyPr spcFirstLastPara="1" wrap="square" lIns="91425" tIns="45700" rIns="91425" bIns="45700" anchor="t" anchorCtr="0">
            <a:noAutofit/>
          </a:bodyPr>
          <a:lstStyle/>
          <a:p>
            <a:pPr marL="0" indent="0">
              <a:buNone/>
            </a:pPr>
            <a:r>
              <a:rPr lang="fr-CA" sz="1400" dirty="0" err="1">
                <a:solidFill>
                  <a:schemeClr val="tx1"/>
                </a:solidFill>
              </a:rPr>
              <a:t>Goleman</a:t>
            </a:r>
            <a:r>
              <a:rPr lang="fr-CA" sz="1400" dirty="0">
                <a:solidFill>
                  <a:schemeClr val="tx1"/>
                </a:solidFill>
              </a:rPr>
              <a:t>, D. (2014),  </a:t>
            </a:r>
            <a:r>
              <a:rPr lang="fr-CA" sz="1400" i="1" dirty="0">
                <a:solidFill>
                  <a:schemeClr val="tx1"/>
                </a:solidFill>
              </a:rPr>
              <a:t>L’intelligence émotionnelle: l’intégrale</a:t>
            </a:r>
            <a:r>
              <a:rPr lang="fr-CA" sz="1400" dirty="0">
                <a:solidFill>
                  <a:schemeClr val="tx1"/>
                </a:solidFill>
              </a:rPr>
              <a:t>. Éd. JAI LU: 928 p.</a:t>
            </a:r>
          </a:p>
          <a:p>
            <a:pPr marL="0" lvl="0" indent="0">
              <a:buNone/>
            </a:pPr>
            <a:r>
              <a:rPr lang="fr-CA" sz="1400" dirty="0">
                <a:solidFill>
                  <a:schemeClr val="tx1"/>
                </a:solidFill>
              </a:rPr>
              <a:t>Hopper, J. W. et al. (2007). Neural </a:t>
            </a:r>
            <a:r>
              <a:rPr lang="fr-CA" sz="1400" dirty="0" err="1">
                <a:solidFill>
                  <a:schemeClr val="tx1"/>
                </a:solidFill>
              </a:rPr>
              <a:t>Correlates</a:t>
            </a:r>
            <a:r>
              <a:rPr lang="fr-CA" sz="1400" dirty="0">
                <a:solidFill>
                  <a:schemeClr val="tx1"/>
                </a:solidFill>
              </a:rPr>
              <a:t> of </a:t>
            </a:r>
            <a:r>
              <a:rPr lang="fr-CA" sz="1400" dirty="0" err="1">
                <a:solidFill>
                  <a:schemeClr val="tx1"/>
                </a:solidFill>
              </a:rPr>
              <a:t>Reexperiencing</a:t>
            </a:r>
            <a:r>
              <a:rPr lang="fr-CA" sz="1400" dirty="0">
                <a:solidFill>
                  <a:schemeClr val="tx1"/>
                </a:solidFill>
              </a:rPr>
              <a:t>, </a:t>
            </a:r>
            <a:r>
              <a:rPr lang="fr-CA" sz="1400" dirty="0" err="1">
                <a:solidFill>
                  <a:schemeClr val="tx1"/>
                </a:solidFill>
              </a:rPr>
              <a:t>Avoidance</a:t>
            </a:r>
            <a:r>
              <a:rPr lang="fr-CA" sz="1400" dirty="0">
                <a:solidFill>
                  <a:schemeClr val="tx1"/>
                </a:solidFill>
              </a:rPr>
              <a:t>, and Dissociation in PTSD : </a:t>
            </a:r>
            <a:r>
              <a:rPr lang="fr-CA" sz="1400" dirty="0" err="1">
                <a:solidFill>
                  <a:schemeClr val="tx1"/>
                </a:solidFill>
              </a:rPr>
              <a:t>Symptom</a:t>
            </a:r>
            <a:r>
              <a:rPr lang="fr-CA" sz="1400" dirty="0">
                <a:solidFill>
                  <a:schemeClr val="tx1"/>
                </a:solidFill>
              </a:rPr>
              <a:t> Dimensions and </a:t>
            </a:r>
            <a:r>
              <a:rPr lang="fr-CA" sz="1400" dirty="0" err="1">
                <a:solidFill>
                  <a:schemeClr val="tx1"/>
                </a:solidFill>
              </a:rPr>
              <a:t>Emotion</a:t>
            </a:r>
            <a:r>
              <a:rPr lang="fr-CA" sz="1400" dirty="0">
                <a:solidFill>
                  <a:schemeClr val="tx1"/>
                </a:solidFill>
              </a:rPr>
              <a:t> </a:t>
            </a:r>
            <a:r>
              <a:rPr lang="fr-CA" sz="1400" dirty="0" err="1">
                <a:solidFill>
                  <a:schemeClr val="tx1"/>
                </a:solidFill>
              </a:rPr>
              <a:t>Dysregulation</a:t>
            </a:r>
            <a:r>
              <a:rPr lang="fr-CA" sz="1400" dirty="0">
                <a:solidFill>
                  <a:schemeClr val="tx1"/>
                </a:solidFill>
              </a:rPr>
              <a:t> in </a:t>
            </a:r>
            <a:r>
              <a:rPr lang="fr-CA" sz="1400" dirty="0" err="1">
                <a:solidFill>
                  <a:schemeClr val="tx1"/>
                </a:solidFill>
              </a:rPr>
              <a:t>Responses</a:t>
            </a:r>
            <a:r>
              <a:rPr lang="fr-CA" sz="1400" dirty="0">
                <a:solidFill>
                  <a:schemeClr val="tx1"/>
                </a:solidFill>
              </a:rPr>
              <a:t> to Script-</a:t>
            </a:r>
            <a:r>
              <a:rPr lang="fr-CA" sz="1400" dirty="0" err="1">
                <a:solidFill>
                  <a:schemeClr val="tx1"/>
                </a:solidFill>
              </a:rPr>
              <a:t>Driven</a:t>
            </a:r>
            <a:r>
              <a:rPr lang="fr-CA" sz="1400" dirty="0">
                <a:solidFill>
                  <a:schemeClr val="tx1"/>
                </a:solidFill>
              </a:rPr>
              <a:t> Trauma </a:t>
            </a:r>
            <a:r>
              <a:rPr lang="fr-CA" sz="1400" dirty="0" err="1">
                <a:solidFill>
                  <a:schemeClr val="tx1"/>
                </a:solidFill>
              </a:rPr>
              <a:t>Imagery</a:t>
            </a:r>
            <a:r>
              <a:rPr lang="fr-CA" sz="1400" dirty="0">
                <a:solidFill>
                  <a:schemeClr val="tx1"/>
                </a:solidFill>
              </a:rPr>
              <a:t>. </a:t>
            </a:r>
            <a:r>
              <a:rPr lang="fr-CA" sz="1400" i="1" dirty="0">
                <a:solidFill>
                  <a:schemeClr val="tx1"/>
                </a:solidFill>
              </a:rPr>
              <a:t>Journal of </a:t>
            </a:r>
            <a:r>
              <a:rPr lang="fr-CA" sz="1400" i="1" dirty="0" err="1">
                <a:solidFill>
                  <a:schemeClr val="tx1"/>
                </a:solidFill>
              </a:rPr>
              <a:t>Traumatic</a:t>
            </a:r>
            <a:r>
              <a:rPr lang="fr-CA" sz="1400" i="1" dirty="0">
                <a:solidFill>
                  <a:schemeClr val="tx1"/>
                </a:solidFill>
              </a:rPr>
              <a:t> Stress</a:t>
            </a:r>
            <a:r>
              <a:rPr lang="fr-CA" sz="1400" dirty="0">
                <a:solidFill>
                  <a:schemeClr val="tx1"/>
                </a:solidFill>
              </a:rPr>
              <a:t>, 20(5).</a:t>
            </a:r>
          </a:p>
          <a:p>
            <a:pPr marL="0" indent="0">
              <a:buNone/>
            </a:pPr>
            <a:r>
              <a:rPr lang="fr-CA" sz="1400" dirty="0" err="1">
                <a:solidFill>
                  <a:schemeClr val="tx1"/>
                </a:solidFill>
              </a:rPr>
              <a:t>Kabatt-Zin</a:t>
            </a:r>
            <a:r>
              <a:rPr lang="fr-CA" sz="1400" dirty="0">
                <a:solidFill>
                  <a:schemeClr val="tx1"/>
                </a:solidFill>
              </a:rPr>
              <a:t>, J. (2012). </a:t>
            </a:r>
            <a:r>
              <a:rPr lang="fr-CA" sz="1400" i="1" dirty="0">
                <a:solidFill>
                  <a:schemeClr val="tx1"/>
                </a:solidFill>
              </a:rPr>
              <a:t>Au cœur de la tourmente la pleine conscience; le manuel complet de MBSLR, ou réduction du stress basée sur la </a:t>
            </a:r>
            <a:r>
              <a:rPr lang="fr-CA" sz="1400" i="1" dirty="0" err="1">
                <a:solidFill>
                  <a:schemeClr val="tx1"/>
                </a:solidFill>
              </a:rPr>
              <a:t>mindfulness</a:t>
            </a:r>
            <a:r>
              <a:rPr lang="fr-CA" sz="1400" i="1" dirty="0">
                <a:solidFill>
                  <a:schemeClr val="tx1"/>
                </a:solidFill>
              </a:rPr>
              <a:t>.</a:t>
            </a:r>
            <a:r>
              <a:rPr lang="fr-CA" sz="1400" dirty="0">
                <a:solidFill>
                  <a:schemeClr val="tx1"/>
                </a:solidFill>
              </a:rPr>
              <a:t> Éd. J’AI LU: 800 p.</a:t>
            </a:r>
          </a:p>
          <a:p>
            <a:pPr marL="0" indent="0" algn="just">
              <a:buNone/>
            </a:pPr>
            <a:r>
              <a:rPr lang="fr-CA" sz="1400" dirty="0" err="1">
                <a:solidFill>
                  <a:schemeClr val="tx1"/>
                </a:solidFill>
              </a:rPr>
              <a:t>Makin</a:t>
            </a:r>
            <a:r>
              <a:rPr lang="fr-CA" sz="1400" dirty="0">
                <a:solidFill>
                  <a:schemeClr val="tx1"/>
                </a:solidFill>
              </a:rPr>
              <a:t>, S. (2020). La conscience, entre soi et le monde. </a:t>
            </a:r>
            <a:r>
              <a:rPr lang="fr-CA" sz="1400" i="1" dirty="0">
                <a:solidFill>
                  <a:schemeClr val="tx1"/>
                </a:solidFill>
              </a:rPr>
              <a:t>Cerveau et psycho (126): 16-18.</a:t>
            </a:r>
          </a:p>
          <a:p>
            <a:pPr marL="0" indent="0" algn="just">
              <a:buNone/>
            </a:pPr>
            <a:r>
              <a:rPr lang="fr-CA" sz="1400" dirty="0" err="1">
                <a:solidFill>
                  <a:schemeClr val="tx1"/>
                </a:solidFill>
              </a:rPr>
              <a:t>Nurrie</a:t>
            </a:r>
            <a:r>
              <a:rPr lang="fr-CA" sz="1400" dirty="0">
                <a:solidFill>
                  <a:schemeClr val="tx1"/>
                </a:solidFill>
              </a:rPr>
              <a:t> Stearns, M. et  </a:t>
            </a:r>
            <a:r>
              <a:rPr lang="fr-CA" sz="1400" dirty="0" err="1">
                <a:solidFill>
                  <a:schemeClr val="tx1"/>
                </a:solidFill>
              </a:rPr>
              <a:t>NurrieStearns</a:t>
            </a:r>
            <a:r>
              <a:rPr lang="fr-CA" sz="1400" dirty="0">
                <a:solidFill>
                  <a:schemeClr val="tx1"/>
                </a:solidFill>
              </a:rPr>
              <a:t>, R. </a:t>
            </a:r>
            <a:r>
              <a:rPr lang="fr-CA" sz="1400" i="1" dirty="0">
                <a:solidFill>
                  <a:schemeClr val="tx1"/>
                </a:solidFill>
              </a:rPr>
              <a:t>Yoga for </a:t>
            </a:r>
            <a:r>
              <a:rPr lang="fr-CA" sz="1400" i="1" dirty="0" err="1">
                <a:solidFill>
                  <a:schemeClr val="tx1"/>
                </a:solidFill>
              </a:rPr>
              <a:t>Emotional</a:t>
            </a:r>
            <a:r>
              <a:rPr lang="fr-CA" sz="1400" i="1" dirty="0">
                <a:solidFill>
                  <a:schemeClr val="tx1"/>
                </a:solidFill>
              </a:rPr>
              <a:t> Trauma: </a:t>
            </a:r>
            <a:r>
              <a:rPr lang="fr-CA" sz="1400" i="1" dirty="0" err="1">
                <a:solidFill>
                  <a:schemeClr val="tx1"/>
                </a:solidFill>
              </a:rPr>
              <a:t>Meditations</a:t>
            </a:r>
            <a:r>
              <a:rPr lang="fr-CA" sz="1400" i="1" dirty="0">
                <a:solidFill>
                  <a:schemeClr val="tx1"/>
                </a:solidFill>
              </a:rPr>
              <a:t> and Practices for Healing Pain and </a:t>
            </a:r>
            <a:r>
              <a:rPr lang="fr-CA" sz="1400" i="1" dirty="0" err="1">
                <a:solidFill>
                  <a:schemeClr val="tx1"/>
                </a:solidFill>
              </a:rPr>
              <a:t>Suffering</a:t>
            </a:r>
            <a:r>
              <a:rPr lang="fr-CA" sz="1400" i="1" dirty="0">
                <a:solidFill>
                  <a:schemeClr val="tx1"/>
                </a:solidFill>
              </a:rPr>
              <a:t>, </a:t>
            </a:r>
            <a:r>
              <a:rPr lang="fr-CA" sz="1400" b="0" i="0" dirty="0">
                <a:solidFill>
                  <a:schemeClr val="tx1"/>
                </a:solidFill>
                <a:effectLst/>
                <a:latin typeface="Century Gothic" panose="020B0502020202020204" pitchFamily="34" charset="0"/>
              </a:rPr>
              <a:t>New </a:t>
            </a:r>
            <a:r>
              <a:rPr lang="fr-CA" sz="1400" b="0" i="0" dirty="0" err="1">
                <a:solidFill>
                  <a:schemeClr val="tx1"/>
                </a:solidFill>
                <a:effectLst/>
                <a:latin typeface="Century Gothic" panose="020B0502020202020204" pitchFamily="34" charset="0"/>
              </a:rPr>
              <a:t>Harbinger</a:t>
            </a:r>
            <a:r>
              <a:rPr lang="fr-CA" sz="1400" b="0" i="0" dirty="0">
                <a:solidFill>
                  <a:schemeClr val="tx1"/>
                </a:solidFill>
                <a:effectLst/>
                <a:latin typeface="Century Gothic" panose="020B0502020202020204" pitchFamily="34" charset="0"/>
              </a:rPr>
              <a:t> Publications. Édition du Kindle. </a:t>
            </a:r>
            <a:r>
              <a:rPr lang="fr-CA" sz="1400" i="1" dirty="0">
                <a:solidFill>
                  <a:schemeClr val="tx1"/>
                </a:solidFill>
              </a:rPr>
              <a:t>206 p.</a:t>
            </a:r>
            <a:endParaRPr lang="fr-CA" sz="1400" i="1" dirty="0">
              <a:solidFill>
                <a:schemeClr val="tx1"/>
              </a:solidFill>
              <a:highlight>
                <a:srgbClr val="FFFF00"/>
              </a:highlight>
            </a:endParaRPr>
          </a:p>
          <a:p>
            <a:pPr marL="0" indent="0" algn="just">
              <a:buNone/>
            </a:pPr>
            <a:r>
              <a:rPr lang="en-US" sz="1400" dirty="0" err="1">
                <a:solidFill>
                  <a:schemeClr val="tx1"/>
                </a:solidFill>
                <a:latin typeface="Century Gothic" panose="020B0502020202020204" pitchFamily="34" charset="0"/>
              </a:rPr>
              <a:t>Pagnoni</a:t>
            </a:r>
            <a:r>
              <a:rPr lang="en-US" sz="1400" dirty="0">
                <a:solidFill>
                  <a:schemeClr val="tx1"/>
                </a:solidFill>
                <a:latin typeface="Century Gothic" panose="020B0502020202020204" pitchFamily="34" charset="0"/>
              </a:rPr>
              <a:t> G. (2012). Dynamical Properties of BOLD Activity from the Ventral Posteromedial Cortex Associated with Meditation and Attentional Skills. </a:t>
            </a:r>
            <a:r>
              <a:rPr lang="en-US" sz="1400" i="1" dirty="0">
                <a:solidFill>
                  <a:schemeClr val="tx1"/>
                </a:solidFill>
                <a:latin typeface="Century Gothic" panose="020B0502020202020204" pitchFamily="34" charset="0"/>
              </a:rPr>
              <a:t>J. of </a:t>
            </a:r>
            <a:r>
              <a:rPr lang="en-US" sz="1400" i="1" dirty="0" err="1">
                <a:solidFill>
                  <a:schemeClr val="tx1"/>
                </a:solidFill>
                <a:latin typeface="Century Gothic" panose="020B0502020202020204" pitchFamily="34" charset="0"/>
              </a:rPr>
              <a:t>Neurosc</a:t>
            </a:r>
            <a:r>
              <a:rPr lang="en-US" sz="1400" i="1" dirty="0">
                <a:solidFill>
                  <a:schemeClr val="tx1"/>
                </a:solidFill>
                <a:latin typeface="Century Gothic" panose="020B0502020202020204" pitchFamily="34" charset="0"/>
              </a:rPr>
              <a:t>., </a:t>
            </a:r>
            <a:r>
              <a:rPr lang="en-US" sz="1400" dirty="0">
                <a:solidFill>
                  <a:schemeClr val="tx1"/>
                </a:solidFill>
                <a:latin typeface="Century Gothic" panose="020B0502020202020204" pitchFamily="34" charset="0"/>
              </a:rPr>
              <a:t>32(15): 5242-9.</a:t>
            </a:r>
          </a:p>
          <a:p>
            <a:pPr marL="0" indent="0" algn="just">
              <a:buNone/>
            </a:pPr>
            <a:r>
              <a:rPr lang="en-US" sz="1400" dirty="0" err="1">
                <a:solidFill>
                  <a:schemeClr val="tx1"/>
                </a:solidFill>
                <a:latin typeface="Century Gothic" panose="020B0502020202020204" pitchFamily="34" charset="0"/>
              </a:rPr>
              <a:t>Raichle</a:t>
            </a:r>
            <a:r>
              <a:rPr lang="en-US" sz="1400" dirty="0">
                <a:solidFill>
                  <a:schemeClr val="tx1"/>
                </a:solidFill>
                <a:latin typeface="Century Gothic" panose="020B0502020202020204" pitchFamily="34" charset="0"/>
              </a:rPr>
              <a:t>, M. E., MacLeod, A. M., Snyder, A. Z., Powers, W. J., </a:t>
            </a:r>
            <a:r>
              <a:rPr lang="en-US" sz="1400" dirty="0" err="1">
                <a:solidFill>
                  <a:schemeClr val="tx1"/>
                </a:solidFill>
                <a:latin typeface="Century Gothic" panose="020B0502020202020204" pitchFamily="34" charset="0"/>
              </a:rPr>
              <a:t>Gusnard</a:t>
            </a:r>
            <a:r>
              <a:rPr lang="en-US" sz="1400" dirty="0">
                <a:solidFill>
                  <a:schemeClr val="tx1"/>
                </a:solidFill>
                <a:latin typeface="Century Gothic" panose="020B0502020202020204" pitchFamily="34" charset="0"/>
              </a:rPr>
              <a:t>, D. A., et Shulman, G. L. (2001). A default mode of brain function. </a:t>
            </a:r>
            <a:r>
              <a:rPr lang="en-US" sz="1400" i="1" dirty="0">
                <a:solidFill>
                  <a:schemeClr val="tx1"/>
                </a:solidFill>
                <a:latin typeface="Century Gothic" panose="020B0502020202020204" pitchFamily="34" charset="0"/>
              </a:rPr>
              <a:t>Proceedings of the National Academy of Sciences of the United States of America</a:t>
            </a:r>
            <a:r>
              <a:rPr lang="en-US" sz="1400" dirty="0">
                <a:solidFill>
                  <a:schemeClr val="tx1"/>
                </a:solidFill>
                <a:latin typeface="Century Gothic" panose="020B0502020202020204" pitchFamily="34" charset="0"/>
              </a:rPr>
              <a:t>, </a:t>
            </a:r>
            <a:r>
              <a:rPr lang="en-US" sz="1400" i="1" dirty="0">
                <a:solidFill>
                  <a:schemeClr val="tx1"/>
                </a:solidFill>
                <a:latin typeface="Century Gothic" panose="020B0502020202020204" pitchFamily="34" charset="0"/>
              </a:rPr>
              <a:t>98</a:t>
            </a:r>
            <a:r>
              <a:rPr lang="en-US" sz="1400" dirty="0">
                <a:solidFill>
                  <a:schemeClr val="tx1"/>
                </a:solidFill>
                <a:latin typeface="Century Gothic" panose="020B0502020202020204" pitchFamily="34" charset="0"/>
              </a:rPr>
              <a:t>(2): 676–682. </a:t>
            </a:r>
          </a:p>
          <a:p>
            <a:pPr marL="0" lvl="0" indent="0" algn="just" rtl="0">
              <a:spcBef>
                <a:spcPts val="1000"/>
              </a:spcBef>
              <a:spcAft>
                <a:spcPts val="0"/>
              </a:spcAft>
              <a:buNone/>
            </a:pPr>
            <a:r>
              <a:rPr lang="fr-CA" sz="1400" dirty="0">
                <a:solidFill>
                  <a:schemeClr val="tx1"/>
                </a:solidFill>
              </a:rPr>
              <a:t>Telles, S. et al. (1993). </a:t>
            </a:r>
            <a:r>
              <a:rPr lang="fr-CA" sz="1400" dirty="0" err="1">
                <a:solidFill>
                  <a:schemeClr val="tx1"/>
                </a:solidFill>
              </a:rPr>
              <a:t>Alterations</a:t>
            </a:r>
            <a:r>
              <a:rPr lang="fr-CA" sz="1400" dirty="0">
                <a:solidFill>
                  <a:schemeClr val="tx1"/>
                </a:solidFill>
              </a:rPr>
              <a:t> of </a:t>
            </a:r>
            <a:r>
              <a:rPr lang="fr-CA" sz="1400" dirty="0" err="1">
                <a:solidFill>
                  <a:schemeClr val="tx1"/>
                </a:solidFill>
              </a:rPr>
              <a:t>Auditory</a:t>
            </a:r>
            <a:r>
              <a:rPr lang="fr-CA" sz="1400" dirty="0">
                <a:solidFill>
                  <a:schemeClr val="tx1"/>
                </a:solidFill>
              </a:rPr>
              <a:t> Middle </a:t>
            </a:r>
            <a:r>
              <a:rPr lang="fr-CA" sz="1400" dirty="0" err="1">
                <a:solidFill>
                  <a:schemeClr val="tx1"/>
                </a:solidFill>
              </a:rPr>
              <a:t>Latency</a:t>
            </a:r>
            <a:r>
              <a:rPr lang="fr-CA" sz="1400" dirty="0">
                <a:solidFill>
                  <a:schemeClr val="tx1"/>
                </a:solidFill>
              </a:rPr>
              <a:t> </a:t>
            </a:r>
            <a:r>
              <a:rPr lang="fr-CA" sz="1400" dirty="0" err="1">
                <a:solidFill>
                  <a:schemeClr val="tx1"/>
                </a:solidFill>
              </a:rPr>
              <a:t>Evoked</a:t>
            </a:r>
            <a:r>
              <a:rPr lang="fr-CA" sz="1400" dirty="0">
                <a:solidFill>
                  <a:schemeClr val="tx1"/>
                </a:solidFill>
              </a:rPr>
              <a:t> </a:t>
            </a:r>
            <a:r>
              <a:rPr lang="fr-CA" sz="1400" dirty="0" err="1">
                <a:solidFill>
                  <a:schemeClr val="tx1"/>
                </a:solidFill>
              </a:rPr>
              <a:t>Potentials</a:t>
            </a:r>
            <a:r>
              <a:rPr lang="fr-CA" sz="1400" dirty="0">
                <a:solidFill>
                  <a:schemeClr val="tx1"/>
                </a:solidFill>
              </a:rPr>
              <a:t> </a:t>
            </a:r>
            <a:r>
              <a:rPr lang="fr-CA" sz="1400" dirty="0" err="1">
                <a:solidFill>
                  <a:schemeClr val="tx1"/>
                </a:solidFill>
              </a:rPr>
              <a:t>During</a:t>
            </a:r>
            <a:r>
              <a:rPr lang="fr-CA" sz="1400" dirty="0">
                <a:solidFill>
                  <a:schemeClr val="tx1"/>
                </a:solidFill>
              </a:rPr>
              <a:t> </a:t>
            </a:r>
            <a:r>
              <a:rPr lang="fr-CA" sz="1400" dirty="0" err="1">
                <a:solidFill>
                  <a:schemeClr val="tx1"/>
                </a:solidFill>
              </a:rPr>
              <a:t>Yogic</a:t>
            </a:r>
            <a:r>
              <a:rPr lang="fr-CA" sz="1400" dirty="0">
                <a:solidFill>
                  <a:schemeClr val="tx1"/>
                </a:solidFill>
              </a:rPr>
              <a:t> </a:t>
            </a:r>
            <a:r>
              <a:rPr lang="fr-CA" sz="1400" dirty="0" err="1">
                <a:solidFill>
                  <a:schemeClr val="tx1"/>
                </a:solidFill>
              </a:rPr>
              <a:t>Consciously</a:t>
            </a:r>
            <a:r>
              <a:rPr lang="fr-CA" sz="1400" dirty="0">
                <a:solidFill>
                  <a:schemeClr val="tx1"/>
                </a:solidFill>
              </a:rPr>
              <a:t> </a:t>
            </a:r>
            <a:r>
              <a:rPr lang="fr-CA" sz="1400" dirty="0" err="1">
                <a:solidFill>
                  <a:schemeClr val="tx1"/>
                </a:solidFill>
              </a:rPr>
              <a:t>Regulated</a:t>
            </a:r>
            <a:r>
              <a:rPr lang="fr-CA" sz="1400" dirty="0">
                <a:solidFill>
                  <a:schemeClr val="tx1"/>
                </a:solidFill>
              </a:rPr>
              <a:t> </a:t>
            </a:r>
            <a:r>
              <a:rPr lang="fr-CA" sz="1400" dirty="0" err="1">
                <a:solidFill>
                  <a:schemeClr val="tx1"/>
                </a:solidFill>
              </a:rPr>
              <a:t>Breathing</a:t>
            </a:r>
            <a:r>
              <a:rPr lang="fr-CA" sz="1400" dirty="0">
                <a:solidFill>
                  <a:schemeClr val="tx1"/>
                </a:solidFill>
              </a:rPr>
              <a:t> and Attentive State of </a:t>
            </a:r>
            <a:r>
              <a:rPr lang="fr-CA" sz="1400" dirty="0" err="1">
                <a:solidFill>
                  <a:schemeClr val="tx1"/>
                </a:solidFill>
              </a:rPr>
              <a:t>Mind</a:t>
            </a:r>
            <a:r>
              <a:rPr lang="fr-CA" sz="1400" dirty="0">
                <a:solidFill>
                  <a:schemeClr val="tx1"/>
                </a:solidFill>
              </a:rPr>
              <a:t>. </a:t>
            </a:r>
            <a:r>
              <a:rPr lang="fr-CA" sz="1400" i="1" dirty="0">
                <a:solidFill>
                  <a:schemeClr val="tx1"/>
                </a:solidFill>
              </a:rPr>
              <a:t>International Journal of </a:t>
            </a:r>
            <a:r>
              <a:rPr lang="fr-CA" sz="1400" i="1" dirty="0" err="1">
                <a:solidFill>
                  <a:schemeClr val="tx1"/>
                </a:solidFill>
              </a:rPr>
              <a:t>Psychophysiology</a:t>
            </a:r>
            <a:r>
              <a:rPr lang="fr-CA" sz="1400" dirty="0">
                <a:solidFill>
                  <a:schemeClr val="tx1"/>
                </a:solidFill>
              </a:rPr>
              <a:t>, 14(3): 189-198. </a:t>
            </a:r>
          </a:p>
          <a:p>
            <a:pPr marL="0" indent="0" algn="just">
              <a:buNone/>
            </a:pPr>
            <a:r>
              <a:rPr lang="fr-CA" sz="1400" dirty="0">
                <a:solidFill>
                  <a:schemeClr val="tx1"/>
                </a:solidFill>
              </a:rPr>
              <a:t>van der </a:t>
            </a:r>
            <a:r>
              <a:rPr lang="fr-CA" sz="1400" dirty="0" err="1">
                <a:solidFill>
                  <a:schemeClr val="tx1"/>
                </a:solidFill>
              </a:rPr>
              <a:t>Kolk</a:t>
            </a:r>
            <a:r>
              <a:rPr lang="fr-CA" sz="1400" dirty="0">
                <a:solidFill>
                  <a:schemeClr val="tx1"/>
                </a:solidFill>
              </a:rPr>
              <a:t>, B.A. (2018). </a:t>
            </a:r>
            <a:r>
              <a:rPr lang="fr-CA" sz="1400" i="1" dirty="0">
                <a:solidFill>
                  <a:schemeClr val="tx1"/>
                </a:solidFill>
              </a:rPr>
              <a:t>Le corps n’oublie rien : le cerveau, l’esprit et le corps dans la guérison du traumatisme</a:t>
            </a:r>
            <a:r>
              <a:rPr lang="fr-CA" sz="1400" dirty="0">
                <a:solidFill>
                  <a:schemeClr val="tx1"/>
                </a:solidFill>
              </a:rPr>
              <a:t>. Éd. Albin Michel, Paris.</a:t>
            </a:r>
            <a:endParaRPr lang="en-US" sz="1400" dirty="0">
              <a:solidFill>
                <a:schemeClr val="tx1"/>
              </a:solidFill>
              <a:latin typeface="Century Gothic" panose="020B0502020202020204" pitchFamily="34" charset="0"/>
            </a:endParaRPr>
          </a:p>
          <a:p>
            <a:pPr marL="0" lvl="0" indent="0" algn="just" rtl="0">
              <a:spcBef>
                <a:spcPts val="1000"/>
              </a:spcBef>
              <a:spcAft>
                <a:spcPts val="0"/>
              </a:spcAft>
              <a:buNone/>
            </a:pPr>
            <a:endParaRPr lang="fr-CA" sz="1400" dirty="0"/>
          </a:p>
          <a:p>
            <a:pPr marL="0" lvl="0" indent="0" algn="just" rtl="0">
              <a:spcBef>
                <a:spcPts val="1000"/>
              </a:spcBef>
              <a:spcAft>
                <a:spcPts val="0"/>
              </a:spcAft>
              <a:buNone/>
            </a:pPr>
            <a:endParaRPr sz="1400" dirty="0">
              <a:solidFill>
                <a:schemeClr val="dk1"/>
              </a:solidFill>
              <a:latin typeface="Century Gothic" panose="020B0502020202020204" pitchFamily="34" charset="0"/>
            </a:endParaRPr>
          </a:p>
        </p:txBody>
      </p:sp>
    </p:spTree>
    <p:extLst>
      <p:ext uri="{BB962C8B-B14F-4D97-AF65-F5344CB8AC3E}">
        <p14:creationId xmlns:p14="http://schemas.microsoft.com/office/powerpoint/2010/main" val="2073557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0"/>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RÉFÉRENCES</a:t>
            </a:r>
            <a:endParaRPr/>
          </a:p>
        </p:txBody>
      </p:sp>
      <p:pic>
        <p:nvPicPr>
          <p:cNvPr id="4" name="Image 3">
            <a:extLst>
              <a:ext uri="{FF2B5EF4-FFF2-40B4-BE49-F238E27FC236}">
                <a16:creationId xmlns:a16="http://schemas.microsoft.com/office/drawing/2014/main" id="{34D8EF99-F100-48F1-8159-9BCE5B253883}"/>
              </a:ext>
            </a:extLst>
          </p:cNvPr>
          <p:cNvPicPr>
            <a:picLocks noChangeAspect="1"/>
          </p:cNvPicPr>
          <p:nvPr/>
        </p:nvPicPr>
        <p:blipFill>
          <a:blip r:embed="rId3"/>
          <a:stretch>
            <a:fillRect/>
          </a:stretch>
        </p:blipFill>
        <p:spPr>
          <a:xfrm>
            <a:off x="2592924" y="1348966"/>
            <a:ext cx="8911688" cy="5107451"/>
          </a:xfrm>
          <a:prstGeom prst="rect">
            <a:avLst/>
          </a:prstGeom>
        </p:spPr>
      </p:pic>
    </p:spTree>
    <p:extLst>
      <p:ext uri="{BB962C8B-B14F-4D97-AF65-F5344CB8AC3E}">
        <p14:creationId xmlns:p14="http://schemas.microsoft.com/office/powerpoint/2010/main" val="2387247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E6E4C3"/>
            </a:gs>
          </a:gsLst>
          <a:path path="circle">
            <a:fillToRect r="100000" b="100000"/>
          </a:path>
          <a:tileRect l="-100000" t="-100000"/>
        </a:gradFill>
        <a:effectLst/>
      </p:bgPr>
    </p:bg>
    <p:spTree>
      <p:nvGrpSpPr>
        <p:cNvPr id="1" name="Shape 174"/>
        <p:cNvGrpSpPr/>
        <p:nvPr/>
      </p:nvGrpSpPr>
      <p:grpSpPr>
        <a:xfrm>
          <a:off x="0" y="0"/>
          <a:ext cx="0" cy="0"/>
          <a:chOff x="0" y="0"/>
          <a:chExt cx="0" cy="0"/>
        </a:xfrm>
      </p:grpSpPr>
      <p:sp>
        <p:nvSpPr>
          <p:cNvPr id="175" name="Google Shape;175;p3"/>
          <p:cNvSpPr/>
          <p:nvPr/>
        </p:nvSpPr>
        <p:spPr>
          <a:xfrm>
            <a:off x="0" y="-786"/>
            <a:ext cx="12192000" cy="6854038"/>
          </a:xfrm>
          <a:prstGeom prst="rect">
            <a:avLst/>
          </a:prstGeom>
          <a:gradFill>
            <a:gsLst>
              <a:gs pos="0">
                <a:srgbClr val="FFFFFF"/>
              </a:gs>
              <a:gs pos="100000">
                <a:srgbClr val="E6E4C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76" name="Google Shape;176;p3"/>
          <p:cNvSpPr txBox="1">
            <a:spLocks noGrp="1"/>
          </p:cNvSpPr>
          <p:nvPr>
            <p:ph type="title"/>
          </p:nvPr>
        </p:nvSpPr>
        <p:spPr>
          <a:xfrm>
            <a:off x="1289759" y="634281"/>
            <a:ext cx="3650279" cy="125989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PLONGEONS</a:t>
            </a:r>
            <a:endParaRPr dirty="0"/>
          </a:p>
        </p:txBody>
      </p:sp>
      <p:sp>
        <p:nvSpPr>
          <p:cNvPr id="177" name="Google Shape;177;p3"/>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txBox="1">
            <a:spLocks noGrp="1"/>
          </p:cNvSpPr>
          <p:nvPr>
            <p:ph type="body" idx="1"/>
          </p:nvPr>
        </p:nvSpPr>
        <p:spPr>
          <a:xfrm>
            <a:off x="649224" y="2133600"/>
            <a:ext cx="4085007" cy="375925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800"/>
              <a:buNone/>
            </a:pPr>
            <a:r>
              <a:rPr lang="fr-CA" sz="2200" dirty="0"/>
              <a:t>EXERCICE DE CONSCIENCE CORPORELLE </a:t>
            </a:r>
            <a:endParaRPr sz="2200" dirty="0"/>
          </a:p>
          <a:p>
            <a:pPr marL="0" lvl="0" indent="0" algn="l" rtl="0">
              <a:spcBef>
                <a:spcPts val="1000"/>
              </a:spcBef>
              <a:spcAft>
                <a:spcPts val="0"/>
              </a:spcAft>
              <a:buSzPts val="1800"/>
              <a:buNone/>
            </a:pPr>
            <a:r>
              <a:rPr lang="fr-CA" sz="2200" i="1" dirty="0"/>
              <a:t>- retour sur le body scan -</a:t>
            </a:r>
            <a:endParaRPr sz="2200" dirty="0"/>
          </a:p>
        </p:txBody>
      </p:sp>
      <p:pic>
        <p:nvPicPr>
          <p:cNvPr id="179" name="Google Shape;179;p3" descr="Une image contenant montagne, nature, vallée, eau&#10;&#10;Description générée automatiquement"/>
          <p:cNvPicPr preferRelativeResize="0"/>
          <p:nvPr/>
        </p:nvPicPr>
        <p:blipFill rotWithShape="1">
          <a:blip r:embed="rId3">
            <a:alphaModFix/>
          </a:blip>
          <a:srcRect l="16270"/>
          <a:stretch/>
        </p:blipFill>
        <p:spPr>
          <a:xfrm>
            <a:off x="4619543" y="640080"/>
            <a:ext cx="6953577" cy="5252773"/>
          </a:xfrm>
          <a:prstGeom prst="rect">
            <a:avLst/>
          </a:prstGeom>
          <a:noFill/>
          <a:ln>
            <a:noFill/>
          </a:ln>
        </p:spPr>
      </p:pic>
      <p:sp>
        <p:nvSpPr>
          <p:cNvPr id="180" name="Google Shape;180;p3"/>
          <p:cNvSpPr/>
          <p:nvPr/>
        </p:nvSpPr>
        <p:spPr>
          <a:xfrm>
            <a:off x="176574" y="712008"/>
            <a:ext cx="1038036" cy="506277"/>
          </a:xfrm>
          <a:custGeom>
            <a:avLst/>
            <a:gdLst/>
            <a:ahLst/>
            <a:cxnLst/>
            <a:rect l="l" t="t" r="r" b="b"/>
            <a:pathLst>
              <a:path w="1038036" h="506277" extrusionOk="0">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4"/>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CONSCIENCE DE SOI</a:t>
            </a:r>
            <a:endParaRPr/>
          </a:p>
        </p:txBody>
      </p:sp>
      <p:sp>
        <p:nvSpPr>
          <p:cNvPr id="186" name="Google Shape;186;p4"/>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1800"/>
              <a:buNone/>
            </a:pPr>
            <a:endParaRPr/>
          </a:p>
          <a:p>
            <a:pPr marL="342900" lvl="0" indent="-228600" algn="l" rtl="0">
              <a:spcBef>
                <a:spcPts val="1000"/>
              </a:spcBef>
              <a:spcAft>
                <a:spcPts val="0"/>
              </a:spcAft>
              <a:buSzPts val="1800"/>
              <a:buNone/>
            </a:pPr>
            <a:endParaRPr/>
          </a:p>
        </p:txBody>
      </p:sp>
      <p:sp>
        <p:nvSpPr>
          <p:cNvPr id="187" name="Google Shape;187;p4"/>
          <p:cNvSpPr txBox="1"/>
          <p:nvPr/>
        </p:nvSpPr>
        <p:spPr>
          <a:xfrm>
            <a:off x="2592925" y="1905000"/>
            <a:ext cx="9027900" cy="44934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A" sz="2200" b="1" i="0" u="none" strike="noStrike" cap="none" dirty="0">
                <a:solidFill>
                  <a:srgbClr val="CC3300"/>
                </a:solidFill>
                <a:latin typeface="Century Gothic"/>
                <a:ea typeface="Century Gothic"/>
                <a:cs typeface="Century Gothic"/>
                <a:sym typeface="Century Gothic"/>
              </a:rPr>
              <a:t>La conscience de soi</a:t>
            </a:r>
            <a:r>
              <a:rPr lang="fr-CA" sz="2200" dirty="0">
                <a:solidFill>
                  <a:srgbClr val="CC3300"/>
                </a:solidFill>
                <a:latin typeface="Century Gothic"/>
                <a:ea typeface="Century Gothic"/>
                <a:cs typeface="Century Gothic"/>
                <a:sym typeface="Century Gothic"/>
              </a:rPr>
              <a:t> =</a:t>
            </a:r>
            <a:r>
              <a:rPr lang="fr-CA" sz="2200" i="0" u="none" strike="noStrike" cap="none" dirty="0">
                <a:solidFill>
                  <a:srgbClr val="CC3300"/>
                </a:solidFill>
                <a:latin typeface="Century Gothic"/>
                <a:ea typeface="Century Gothic"/>
                <a:cs typeface="Century Gothic"/>
                <a:sym typeface="Century Gothic"/>
              </a:rPr>
              <a:t> la représentation de soi qui confère une certaine unité à notre vie mentale. (</a:t>
            </a:r>
            <a:r>
              <a:rPr lang="fr-CA" sz="2200" dirty="0">
                <a:solidFill>
                  <a:srgbClr val="CC3300"/>
                </a:solidFill>
                <a:latin typeface="Century Gothic"/>
                <a:ea typeface="Century Gothic"/>
                <a:cs typeface="Century Gothic"/>
                <a:sym typeface="Century Gothic"/>
              </a:rPr>
              <a:t>1</a:t>
            </a:r>
            <a:r>
              <a:rPr lang="fr-CA" sz="2200" i="0" u="none" strike="noStrike" cap="none" dirty="0">
                <a:solidFill>
                  <a:srgbClr val="CC3300"/>
                </a:solidFill>
                <a:latin typeface="Century Gothic"/>
                <a:ea typeface="Century Gothic"/>
                <a:cs typeface="Century Gothic"/>
                <a:sym typeface="Century Gothic"/>
              </a:rPr>
              <a:t>)</a:t>
            </a:r>
            <a:endParaRPr sz="2200" dirty="0">
              <a:latin typeface="Century Gothic"/>
              <a:ea typeface="Century Gothic"/>
              <a:cs typeface="Century Gothic"/>
              <a:sym typeface="Century Gothic"/>
            </a:endParaRPr>
          </a:p>
          <a:p>
            <a:pPr marL="0" marR="0" lvl="0" indent="0" algn="l" rtl="0">
              <a:spcBef>
                <a:spcPts val="0"/>
              </a:spcBef>
              <a:spcAft>
                <a:spcPts val="0"/>
              </a:spcAft>
              <a:buNone/>
            </a:pPr>
            <a:endParaRPr sz="22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fr-CA" sz="2200" dirty="0">
                <a:solidFill>
                  <a:schemeClr val="dk1"/>
                </a:solidFill>
                <a:latin typeface="Century Gothic"/>
                <a:ea typeface="Century Gothic"/>
                <a:cs typeface="Century Gothic"/>
                <a:sym typeface="Century Gothic"/>
              </a:rPr>
              <a:t>Selon Daniel Goldman (dans son livre l’intelligence émotionnelle de 2014), l'observation de soi se limite à une conscience impartiale des sentiments. Elle est une légère distanciation par rapport à notre expérience. Une conscience qui évolue à côté de la conscience principale et qui perçoit les événements sens s’y immerger.</a:t>
            </a:r>
            <a:endParaRPr sz="2200" dirty="0">
              <a:latin typeface="Century Gothic"/>
              <a:ea typeface="Century Gothic"/>
              <a:cs typeface="Century Gothic"/>
              <a:sym typeface="Century Gothic"/>
            </a:endParaRPr>
          </a:p>
          <a:p>
            <a:pPr marL="0" marR="0" lvl="0" indent="0" algn="l" rtl="0">
              <a:spcBef>
                <a:spcPts val="0"/>
              </a:spcBef>
              <a:spcAft>
                <a:spcPts val="0"/>
              </a:spcAft>
              <a:buNone/>
            </a:pPr>
            <a:endParaRPr sz="22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fr-CA" sz="2200" dirty="0">
                <a:solidFill>
                  <a:schemeClr val="dk1"/>
                </a:solidFill>
                <a:latin typeface="Century Gothic"/>
                <a:ea typeface="Century Gothic"/>
                <a:cs typeface="Century Gothic"/>
                <a:sym typeface="Century Gothic"/>
              </a:rPr>
              <a:t>Selon John Mayer (2), la conscience de soi signifie que nous sommes conscients à la fois de notre humeur du moment et de nos pensées relatives à cette humeur.</a:t>
            </a:r>
            <a:endParaRPr sz="2200" dirty="0">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5"/>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HISTOIRE</a:t>
            </a:r>
            <a:endParaRPr/>
          </a:p>
        </p:txBody>
      </p:sp>
      <p:sp>
        <p:nvSpPr>
          <p:cNvPr id="193" name="Google Shape;193;p5"/>
          <p:cNvSpPr txBox="1">
            <a:spLocks noGrp="1"/>
          </p:cNvSpPr>
          <p:nvPr>
            <p:ph type="body" idx="1"/>
          </p:nvPr>
        </p:nvSpPr>
        <p:spPr>
          <a:xfrm>
            <a:off x="2306012" y="1264555"/>
            <a:ext cx="9198600" cy="4612500"/>
          </a:xfrm>
          <a:prstGeom prst="rect">
            <a:avLst/>
          </a:prstGeom>
          <a:noFill/>
          <a:ln>
            <a:noFill/>
          </a:ln>
        </p:spPr>
        <p:txBody>
          <a:bodyPr spcFirstLastPara="1" wrap="square" lIns="91425" tIns="45700" rIns="91425" bIns="45700" anchor="t" anchorCtr="0">
            <a:noAutofit/>
          </a:bodyPr>
          <a:lstStyle/>
          <a:p>
            <a:pPr marL="342900" lvl="0" indent="-342900" algn="l" rtl="0">
              <a:spcBef>
                <a:spcPts val="1000"/>
              </a:spcBef>
              <a:spcAft>
                <a:spcPts val="0"/>
              </a:spcAft>
              <a:buSzPts val="1800"/>
              <a:buFont typeface="Wingdings" panose="05000000000000000000" pitchFamily="2" charset="2"/>
              <a:buChar char="Ø"/>
            </a:pPr>
            <a:r>
              <a:rPr lang="fr-CA" sz="2200" dirty="0">
                <a:solidFill>
                  <a:schemeClr val="dk1"/>
                </a:solidFill>
              </a:rPr>
              <a:t>1940, travaux de </a:t>
            </a:r>
            <a:r>
              <a:rPr lang="fr-CA" sz="2200" u="sng" dirty="0">
                <a:solidFill>
                  <a:srgbClr val="FF9900"/>
                </a:solidFill>
                <a:hlinkClick r:id="rId3">
                  <a:extLst>
                    <a:ext uri="{A12FA001-AC4F-418D-AE19-62706E023703}">
                      <ahyp:hlinkClr xmlns:ahyp="http://schemas.microsoft.com/office/drawing/2018/hyperlinkcolor" val="tx"/>
                    </a:ext>
                  </a:extLst>
                </a:hlinkClick>
              </a:rPr>
              <a:t>Jean Piaget</a:t>
            </a:r>
            <a:r>
              <a:rPr lang="fr-CA" sz="2200" dirty="0">
                <a:solidFill>
                  <a:schemeClr val="dk1"/>
                </a:solidFill>
              </a:rPr>
              <a:t> sur </a:t>
            </a:r>
            <a:r>
              <a:rPr lang="fr-CA" sz="2200" u="sng" dirty="0">
                <a:solidFill>
                  <a:srgbClr val="009999"/>
                </a:solidFill>
                <a:hlinkClick r:id="rId4">
                  <a:extLst>
                    <a:ext uri="{A12FA001-AC4F-418D-AE19-62706E023703}">
                      <ahyp:hlinkClr xmlns:ahyp="http://schemas.microsoft.com/office/drawing/2018/hyperlinkcolor" val="tx"/>
                    </a:ext>
                  </a:extLst>
                </a:hlinkClick>
              </a:rPr>
              <a:t>le développement de l’enfant</a:t>
            </a:r>
            <a:r>
              <a:rPr lang="fr-CA" sz="2200" dirty="0">
                <a:solidFill>
                  <a:schemeClr val="dk1"/>
                </a:solidFill>
              </a:rPr>
              <a:t> : démontre que le psychisme de l’enfant se construit à travers ses contacts avec l’environnement, ce qui amène simultanément une prise de conscience de soi et du monde extérieur.</a:t>
            </a:r>
            <a:endParaRPr sz="2200" dirty="0">
              <a:solidFill>
                <a:srgbClr val="000000"/>
              </a:solidFill>
            </a:endParaRPr>
          </a:p>
          <a:p>
            <a:pPr marL="342900" lvl="0" indent="-360045" algn="l" rtl="0">
              <a:spcBef>
                <a:spcPts val="0"/>
              </a:spcBef>
              <a:spcAft>
                <a:spcPts val="0"/>
              </a:spcAft>
              <a:buSzPts val="1800"/>
              <a:buFont typeface="Wingdings" panose="05000000000000000000" pitchFamily="2" charset="2"/>
              <a:buChar char="Ø"/>
            </a:pPr>
            <a:r>
              <a:rPr lang="fr-CA" sz="2200" i="0" dirty="0">
                <a:solidFill>
                  <a:srgbClr val="000000"/>
                </a:solidFill>
              </a:rPr>
              <a:t>1950 et 1960,  </a:t>
            </a:r>
            <a:r>
              <a:rPr lang="fr-CA" sz="2200" i="0" u="sng" dirty="0">
                <a:solidFill>
                  <a:srgbClr val="FF9900"/>
                </a:solidFill>
                <a:hlinkClick r:id="rId5">
                  <a:extLst>
                    <a:ext uri="{A12FA001-AC4F-418D-AE19-62706E023703}">
                      <ahyp:hlinkClr xmlns:ahyp="http://schemas.microsoft.com/office/drawing/2018/hyperlinkcolor" val="tx"/>
                    </a:ext>
                  </a:extLst>
                </a:hlinkClick>
              </a:rPr>
              <a:t>le behaviorisme</a:t>
            </a:r>
            <a:r>
              <a:rPr lang="fr-CA" sz="2200" i="0" dirty="0">
                <a:solidFill>
                  <a:srgbClr val="000000"/>
                </a:solidFill>
              </a:rPr>
              <a:t>, cède progressivement le pas aux sciences cognitives</a:t>
            </a:r>
            <a:r>
              <a:rPr lang="fr-CA" sz="2200" dirty="0">
                <a:solidFill>
                  <a:srgbClr val="000000"/>
                </a:solidFill>
              </a:rPr>
              <a:t>:</a:t>
            </a:r>
            <a:endParaRPr sz="2200" i="0" dirty="0">
              <a:solidFill>
                <a:srgbClr val="000000"/>
              </a:solidFill>
            </a:endParaRPr>
          </a:p>
          <a:p>
            <a:pPr marL="742950" lvl="1" indent="-285750" algn="l" rtl="0">
              <a:spcBef>
                <a:spcPts val="0"/>
              </a:spcBef>
              <a:spcAft>
                <a:spcPts val="0"/>
              </a:spcAft>
              <a:buSzPts val="1800"/>
              <a:buFont typeface="Wingdings" panose="05000000000000000000" pitchFamily="2" charset="2"/>
              <a:buChar char="Ø"/>
            </a:pPr>
            <a:r>
              <a:rPr lang="fr-CA" sz="2200" dirty="0">
                <a:solidFill>
                  <a:srgbClr val="000000"/>
                </a:solidFill>
              </a:rPr>
              <a:t>L</a:t>
            </a:r>
            <a:r>
              <a:rPr lang="fr-CA" sz="2200" i="0" dirty="0">
                <a:solidFill>
                  <a:srgbClr val="000000"/>
                </a:solidFill>
              </a:rPr>
              <a:t>e cognitivisme, penser équivaut à manipuler </a:t>
            </a:r>
            <a:r>
              <a:rPr lang="fr-CA" sz="2200" dirty="0">
                <a:solidFill>
                  <a:srgbClr val="000000"/>
                </a:solidFill>
              </a:rPr>
              <a:t>l</a:t>
            </a:r>
            <a:r>
              <a:rPr lang="fr-CA" sz="2200" i="0" dirty="0">
                <a:solidFill>
                  <a:srgbClr val="000000"/>
                </a:solidFill>
              </a:rPr>
              <a:t>es informations, les représentation</a:t>
            </a:r>
            <a:r>
              <a:rPr lang="fr-CA" sz="2200" dirty="0">
                <a:solidFill>
                  <a:srgbClr val="000000"/>
                </a:solidFill>
              </a:rPr>
              <a:t>s</a:t>
            </a:r>
            <a:r>
              <a:rPr lang="fr-CA" sz="2200" i="0" dirty="0">
                <a:solidFill>
                  <a:srgbClr val="000000"/>
                </a:solidFill>
              </a:rPr>
              <a:t> à la manière des ordinateurs</a:t>
            </a:r>
            <a:r>
              <a:rPr lang="fr-CA" sz="2200" dirty="0">
                <a:solidFill>
                  <a:srgbClr val="000000"/>
                </a:solidFill>
              </a:rPr>
              <a:t>.</a:t>
            </a:r>
            <a:endParaRPr sz="2200" dirty="0">
              <a:solidFill>
                <a:srgbClr val="000000"/>
              </a:solidFill>
            </a:endParaRPr>
          </a:p>
          <a:p>
            <a:pPr marL="742950" lvl="1" indent="-285750" algn="l" rtl="0">
              <a:spcBef>
                <a:spcPts val="0"/>
              </a:spcBef>
              <a:spcAft>
                <a:spcPts val="0"/>
              </a:spcAft>
              <a:buSzPts val="1800"/>
              <a:buFont typeface="Wingdings" panose="05000000000000000000" pitchFamily="2" charset="2"/>
              <a:buChar char="Ø"/>
            </a:pPr>
            <a:r>
              <a:rPr lang="fr-CA" sz="2200" i="0" dirty="0">
                <a:solidFill>
                  <a:srgbClr val="000000"/>
                </a:solidFill>
              </a:rPr>
              <a:t>Le connexionnisme assimile la pensée au fonctionnement d’un réseau de neurones</a:t>
            </a:r>
            <a:r>
              <a:rPr lang="fr-CA" sz="2200" dirty="0">
                <a:solidFill>
                  <a:srgbClr val="000000"/>
                </a:solidFill>
              </a:rPr>
              <a:t> (début des neurosciences)</a:t>
            </a:r>
            <a:endParaRPr sz="2200" dirty="0"/>
          </a:p>
          <a:p>
            <a:pPr marL="342900" lvl="0" indent="-360045" algn="l" rtl="0">
              <a:spcBef>
                <a:spcPts val="1000"/>
              </a:spcBef>
              <a:spcAft>
                <a:spcPts val="0"/>
              </a:spcAft>
              <a:buSzPts val="1800"/>
              <a:buFont typeface="Wingdings" panose="05000000000000000000" pitchFamily="2" charset="2"/>
              <a:buChar char="Ø"/>
            </a:pPr>
            <a:r>
              <a:rPr lang="fr-CA" sz="2200" dirty="0">
                <a:solidFill>
                  <a:srgbClr val="000000"/>
                </a:solidFill>
              </a:rPr>
              <a:t>1990, Valera </a:t>
            </a:r>
            <a:r>
              <a:rPr lang="fr-CA" sz="2200" dirty="0">
                <a:solidFill>
                  <a:schemeClr val="dk1"/>
                </a:solidFill>
              </a:rPr>
              <a:t>apporte ensuite les théories de la cognition incarnée et de l’énaction (signifie que les perceptions sont influencées par l’expérience du corps).</a:t>
            </a:r>
            <a:endParaRPr sz="2200" dirty="0">
              <a:solidFill>
                <a:schemeClr val="dk1"/>
              </a:solidFill>
            </a:endParaRPr>
          </a:p>
          <a:p>
            <a:pPr marL="628650" lvl="0" indent="-285750" algn="l" rtl="0">
              <a:spcBef>
                <a:spcPts val="1000"/>
              </a:spcBef>
              <a:spcAft>
                <a:spcPts val="0"/>
              </a:spcAft>
              <a:buFont typeface="Wingdings" panose="05000000000000000000" pitchFamily="2" charset="2"/>
              <a:buChar char="Ø"/>
            </a:pPr>
            <a:endParaRPr sz="2200" dirty="0">
              <a:solidFill>
                <a:schemeClr val="dk1"/>
              </a:solidFill>
            </a:endParaRPr>
          </a:p>
          <a:p>
            <a:pPr marL="342900" lvl="0" indent="-360045" algn="l" rtl="0">
              <a:spcBef>
                <a:spcPts val="1000"/>
              </a:spcBef>
              <a:spcAft>
                <a:spcPts val="0"/>
              </a:spcAft>
              <a:buSzPts val="1800"/>
              <a:buFont typeface="Wingdings" panose="05000000000000000000" pitchFamily="2" charset="2"/>
              <a:buChar char="Ø"/>
            </a:pPr>
            <a:r>
              <a:rPr lang="fr-CA" sz="2200" i="0" dirty="0">
                <a:solidFill>
                  <a:srgbClr val="000000"/>
                </a:solidFill>
              </a:rPr>
              <a:t>Tant pour Piaget que pour Varela, </a:t>
            </a:r>
            <a:r>
              <a:rPr lang="fr-CA" sz="2200" dirty="0">
                <a:solidFill>
                  <a:srgbClr val="000000"/>
                </a:solidFill>
              </a:rPr>
              <a:t>l</a:t>
            </a:r>
            <a:r>
              <a:rPr lang="fr-CA" sz="2200" i="0" dirty="0">
                <a:solidFill>
                  <a:srgbClr val="000000"/>
                </a:solidFill>
              </a:rPr>
              <a:t>e moi et le monde ne sont plus régis par un rapport de distinction, mais par un </a:t>
            </a:r>
            <a:r>
              <a:rPr lang="fr-CA" sz="2200" b="1" i="0" dirty="0">
                <a:solidFill>
                  <a:srgbClr val="000000"/>
                </a:solidFill>
              </a:rPr>
              <a:t>engendrement réciproque</a:t>
            </a:r>
            <a:r>
              <a:rPr lang="fr-CA" sz="2200" i="0" dirty="0">
                <a:solidFill>
                  <a:srgbClr val="000000"/>
                </a:solidFill>
              </a:rPr>
              <a:t>. </a:t>
            </a:r>
            <a:r>
              <a:rPr lang="fr-CA" sz="2200" dirty="0">
                <a:solidFill>
                  <a:srgbClr val="000000"/>
                </a:solidFill>
              </a:rPr>
              <a:t>L</a:t>
            </a:r>
            <a:r>
              <a:rPr lang="fr-CA" sz="2200" i="0" dirty="0">
                <a:solidFill>
                  <a:srgbClr val="000000"/>
                </a:solidFill>
              </a:rPr>
              <a:t>e monde n’est pas séparé de nous:</a:t>
            </a:r>
            <a:r>
              <a:rPr lang="fr-CA" sz="2200" b="1" i="0" dirty="0">
                <a:solidFill>
                  <a:srgbClr val="000000"/>
                </a:solidFill>
              </a:rPr>
              <a:t> c’est notre corps qui nous permet d</a:t>
            </a:r>
            <a:r>
              <a:rPr lang="fr-CA" sz="2200" b="1" dirty="0">
                <a:solidFill>
                  <a:srgbClr val="000000"/>
                </a:solidFill>
              </a:rPr>
              <a:t>e le </a:t>
            </a:r>
            <a:r>
              <a:rPr lang="fr-CA" sz="2200" b="1" dirty="0" err="1">
                <a:solidFill>
                  <a:srgbClr val="000000"/>
                </a:solidFill>
              </a:rPr>
              <a:t>découvrir</a:t>
            </a:r>
            <a:r>
              <a:rPr lang="fr-CA" sz="2200" b="1" i="0" dirty="0" err="1">
                <a:solidFill>
                  <a:srgbClr val="000000"/>
                </a:solidFill>
              </a:rPr>
              <a:t>e</a:t>
            </a:r>
            <a:r>
              <a:rPr lang="fr-CA" sz="2200" b="1" dirty="0">
                <a:solidFill>
                  <a:srgbClr val="000000"/>
                </a:solidFill>
              </a:rPr>
              <a:t>.</a:t>
            </a:r>
            <a:endParaRP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6"/>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dirty="0"/>
              <a:t>MEDITATION ET CONSCIENCE DE SOI	</a:t>
            </a:r>
            <a:endParaRPr dirty="0"/>
          </a:p>
        </p:txBody>
      </p:sp>
      <p:sp>
        <p:nvSpPr>
          <p:cNvPr id="199" name="Google Shape;199;p6"/>
          <p:cNvSpPr txBox="1">
            <a:spLocks noGrp="1"/>
          </p:cNvSpPr>
          <p:nvPr>
            <p:ph type="body" idx="1"/>
          </p:nvPr>
        </p:nvSpPr>
        <p:spPr>
          <a:xfrm>
            <a:off x="2592924" y="1578077"/>
            <a:ext cx="8911687" cy="4655813"/>
          </a:xfrm>
          <a:prstGeom prst="rect">
            <a:avLst/>
          </a:prstGeom>
          <a:noFill/>
          <a:ln>
            <a:noFill/>
          </a:ln>
        </p:spPr>
        <p:txBody>
          <a:bodyPr spcFirstLastPara="1" wrap="square" lIns="91425" tIns="45700" rIns="91425" bIns="45700" anchor="t" anchorCtr="0">
            <a:noAutofit/>
          </a:bodyPr>
          <a:lstStyle/>
          <a:p>
            <a:pPr marL="342900" lvl="0" indent="-351472" algn="l" rtl="0">
              <a:spcBef>
                <a:spcPts val="0"/>
              </a:spcBef>
              <a:spcAft>
                <a:spcPts val="0"/>
              </a:spcAft>
              <a:buSzPts val="1800"/>
              <a:buFont typeface="Wingdings" panose="05000000000000000000" pitchFamily="2" charset="2"/>
              <a:buChar char="Ø"/>
            </a:pPr>
            <a:r>
              <a:rPr lang="fr-CA" i="0" dirty="0">
                <a:solidFill>
                  <a:schemeClr val="dk1"/>
                </a:solidFill>
              </a:rPr>
              <a:t>Francisco Varela dans son ouvrages </a:t>
            </a:r>
            <a:r>
              <a:rPr lang="fr-CA" dirty="0"/>
              <a:t>L’Inscription corporelle de l’esprit (1993) </a:t>
            </a:r>
            <a:r>
              <a:rPr lang="fr-CA" i="0" dirty="0">
                <a:solidFill>
                  <a:schemeClr val="dk1"/>
                </a:solidFill>
              </a:rPr>
              <a:t>par</a:t>
            </a:r>
            <a:r>
              <a:rPr lang="fr-CA" dirty="0">
                <a:solidFill>
                  <a:schemeClr val="dk1"/>
                </a:solidFill>
              </a:rPr>
              <a:t>le dans ses travaux d’une </a:t>
            </a:r>
            <a:r>
              <a:rPr lang="fr-CA" i="0" dirty="0">
                <a:solidFill>
                  <a:schemeClr val="dk1"/>
                </a:solidFill>
              </a:rPr>
              <a:t>pratique quotidienne pour explorer « l’inscription corporelle de l’esprit » </a:t>
            </a:r>
            <a:r>
              <a:rPr lang="fr-CA" dirty="0">
                <a:solidFill>
                  <a:schemeClr val="dk1"/>
                </a:solidFill>
              </a:rPr>
              <a:t>: </a:t>
            </a:r>
            <a:r>
              <a:rPr lang="fr-CA" i="0" dirty="0">
                <a:solidFill>
                  <a:schemeClr val="dk1"/>
                </a:solidFill>
              </a:rPr>
              <a:t> l’attention / vigilance. Attention / vigilance signifie ici que l’esprit est présent à l’expérience quotidienne, que l'individu vit ce que son esprit fait quand il le fait, bref que la personne coordonne corps et esprit. </a:t>
            </a:r>
            <a:endParaRPr dirty="0"/>
          </a:p>
          <a:p>
            <a:pPr marL="342900" lvl="0" indent="-351472" algn="l" rtl="0">
              <a:spcBef>
                <a:spcPts val="1000"/>
              </a:spcBef>
              <a:spcAft>
                <a:spcPts val="0"/>
              </a:spcAft>
              <a:buSzPts val="1800"/>
              <a:buFont typeface="Wingdings" panose="05000000000000000000" pitchFamily="2" charset="2"/>
              <a:buChar char="Ø"/>
            </a:pPr>
            <a:r>
              <a:rPr lang="fr-CA" i="0" dirty="0">
                <a:solidFill>
                  <a:schemeClr val="dk1"/>
                </a:solidFill>
              </a:rPr>
              <a:t>Dans </a:t>
            </a:r>
            <a:r>
              <a:rPr lang="fr-CA" dirty="0">
                <a:solidFill>
                  <a:schemeClr val="dk1"/>
                </a:solidFill>
              </a:rPr>
              <a:t>la</a:t>
            </a:r>
            <a:r>
              <a:rPr lang="fr-CA" i="0" dirty="0">
                <a:solidFill>
                  <a:schemeClr val="dk1"/>
                </a:solidFill>
              </a:rPr>
              <a:t> forme de méditation</a:t>
            </a:r>
            <a:r>
              <a:rPr lang="fr-CA" dirty="0">
                <a:solidFill>
                  <a:schemeClr val="dk1"/>
                </a:solidFill>
              </a:rPr>
              <a:t> inspiré du </a:t>
            </a:r>
            <a:r>
              <a:rPr lang="fr-CA" dirty="0" err="1">
                <a:solidFill>
                  <a:schemeClr val="dk1"/>
                </a:solidFill>
              </a:rPr>
              <a:t>boudhisme</a:t>
            </a:r>
            <a:r>
              <a:rPr lang="fr-CA" i="0" dirty="0">
                <a:solidFill>
                  <a:schemeClr val="dk1"/>
                </a:solidFill>
              </a:rPr>
              <a:t>, l’individu apprivoise progressivement l’idée qu’il n’y a aucun refuge stable et précis dans l’expérience. On appel ce sentiment « l’absence de Soi » ou « absence de fondement » (</a:t>
            </a:r>
            <a:r>
              <a:rPr lang="fr-CA" i="1" dirty="0">
                <a:solidFill>
                  <a:schemeClr val="dk1"/>
                </a:solidFill>
              </a:rPr>
              <a:t>sunyata</a:t>
            </a:r>
            <a:r>
              <a:rPr lang="fr-CA" i="0" dirty="0">
                <a:solidFill>
                  <a:schemeClr val="dk1"/>
                </a:solidFill>
              </a:rPr>
              <a:t>). Et </a:t>
            </a:r>
            <a:r>
              <a:rPr lang="fr-CA" dirty="0">
                <a:solidFill>
                  <a:schemeClr val="dk1"/>
                </a:solidFill>
              </a:rPr>
              <a:t>donc l’idée est de se d</a:t>
            </a:r>
            <a:r>
              <a:rPr lang="fr-CA" i="0" dirty="0">
                <a:solidFill>
                  <a:schemeClr val="dk1"/>
                </a:solidFill>
              </a:rPr>
              <a:t>étacher progressivement de</a:t>
            </a:r>
            <a:r>
              <a:rPr lang="fr-CA" dirty="0">
                <a:solidFill>
                  <a:schemeClr val="dk1"/>
                </a:solidFill>
              </a:rPr>
              <a:t>s </a:t>
            </a:r>
            <a:r>
              <a:rPr lang="fr-CA" i="0" dirty="0">
                <a:solidFill>
                  <a:schemeClr val="dk1"/>
                </a:solidFill>
              </a:rPr>
              <a:t>attachements émotionnels au moi.</a:t>
            </a:r>
            <a:endParaRPr dirty="0"/>
          </a:p>
          <a:p>
            <a:pPr marL="342900" lvl="0" indent="-351472" algn="l" rtl="0">
              <a:spcBef>
                <a:spcPts val="1000"/>
              </a:spcBef>
              <a:spcAft>
                <a:spcPts val="0"/>
              </a:spcAft>
              <a:buSzPts val="1800"/>
              <a:buFont typeface="Wingdings" panose="05000000000000000000" pitchFamily="2" charset="2"/>
              <a:buChar char="Ø"/>
            </a:pPr>
            <a:r>
              <a:rPr lang="fr-CA" dirty="0">
                <a:solidFill>
                  <a:schemeClr val="dk1"/>
                </a:solidFill>
              </a:rPr>
              <a:t>P</a:t>
            </a:r>
            <a:r>
              <a:rPr lang="fr-CA" i="0" dirty="0">
                <a:solidFill>
                  <a:schemeClr val="dk1"/>
                </a:solidFill>
              </a:rPr>
              <a:t>our Varela l’attention / vigilance, fournit la méthode idéale pour revenir à soi sans considérer que la subjectivité seule ou le « monde objectif » constitue un fondement absolu.</a:t>
            </a:r>
            <a:endParaRPr dirty="0"/>
          </a:p>
          <a:p>
            <a:pPr marL="0" lvl="0" indent="0" algn="l" rtl="0">
              <a:spcBef>
                <a:spcPts val="1000"/>
              </a:spcBef>
              <a:spcAft>
                <a:spcPts val="0"/>
              </a:spcAft>
              <a:buSzPts val="1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7"/>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PROPRIOCEPTION</a:t>
            </a:r>
            <a:endParaRPr/>
          </a:p>
        </p:txBody>
      </p:sp>
      <p:sp>
        <p:nvSpPr>
          <p:cNvPr id="205" name="Google Shape;205;p7"/>
          <p:cNvSpPr txBox="1">
            <a:spLocks noGrp="1"/>
          </p:cNvSpPr>
          <p:nvPr>
            <p:ph type="body" idx="1"/>
          </p:nvPr>
        </p:nvSpPr>
        <p:spPr>
          <a:xfrm>
            <a:off x="2592923" y="1460090"/>
            <a:ext cx="9043553" cy="4773800"/>
          </a:xfrm>
          <a:prstGeom prst="rect">
            <a:avLst/>
          </a:prstGeom>
          <a:noFill/>
          <a:ln>
            <a:noFill/>
          </a:ln>
        </p:spPr>
        <p:txBody>
          <a:bodyPr spcFirstLastPara="1" wrap="square" lIns="91425" tIns="45700" rIns="91425" bIns="45700" anchor="t" anchorCtr="0">
            <a:normAutofit/>
          </a:bodyPr>
          <a:lstStyle/>
          <a:p>
            <a:pPr marL="285750" lvl="0" indent="-285750" algn="just" rtl="0">
              <a:spcBef>
                <a:spcPts val="0"/>
              </a:spcBef>
              <a:spcAft>
                <a:spcPts val="0"/>
              </a:spcAft>
              <a:buFont typeface="Wingdings" panose="05000000000000000000" pitchFamily="2" charset="2"/>
              <a:buChar char="Ø"/>
            </a:pPr>
            <a:r>
              <a:rPr lang="fr-CA" sz="2200" dirty="0">
                <a:solidFill>
                  <a:srgbClr val="000000"/>
                </a:solidFill>
              </a:rPr>
              <a:t>Le dictionnaire médical (</a:t>
            </a:r>
            <a:r>
              <a:rPr lang="fr-CA" sz="2200" u="sng" dirty="0">
                <a:solidFill>
                  <a:schemeClr val="hlink"/>
                </a:solidFill>
                <a:hlinkClick r:id="rId3"/>
              </a:rPr>
              <a:t>https://www.dictionnaire-medical.fr/</a:t>
            </a:r>
            <a:r>
              <a:rPr lang="fr-CA" sz="2200" dirty="0"/>
              <a:t>) définit la proprioception comme : l</a:t>
            </a:r>
            <a:r>
              <a:rPr lang="fr-CA" sz="2200" i="0" dirty="0">
                <a:solidFill>
                  <a:srgbClr val="000000"/>
                </a:solidFill>
              </a:rPr>
              <a:t>a</a:t>
            </a:r>
            <a:r>
              <a:rPr lang="fr-CA" sz="2200" dirty="0">
                <a:solidFill>
                  <a:srgbClr val="000000"/>
                </a:solidFill>
              </a:rPr>
              <a:t> s</a:t>
            </a:r>
            <a:r>
              <a:rPr lang="fr-CA" sz="2200" i="0" dirty="0">
                <a:solidFill>
                  <a:srgbClr val="000000"/>
                </a:solidFill>
              </a:rPr>
              <a:t>ensibilité profonde, est la perception que chacun d’entre nous a, de manière consciente ou non, de la position dans l’espace des différents segments de son corps.</a:t>
            </a:r>
            <a:endParaRPr sz="2200" i="0" dirty="0">
              <a:solidFill>
                <a:srgbClr val="000000"/>
              </a:solidFill>
            </a:endParaRPr>
          </a:p>
          <a:p>
            <a:pPr marL="628650" lvl="0" indent="-285750" algn="just" rtl="0">
              <a:spcBef>
                <a:spcPts val="0"/>
              </a:spcBef>
              <a:spcAft>
                <a:spcPts val="0"/>
              </a:spcAft>
              <a:buFont typeface="Wingdings" panose="05000000000000000000" pitchFamily="2" charset="2"/>
              <a:buChar char="Ø"/>
            </a:pPr>
            <a:endParaRPr sz="2200" dirty="0">
              <a:solidFill>
                <a:srgbClr val="000000"/>
              </a:solidFill>
            </a:endParaRPr>
          </a:p>
          <a:p>
            <a:pPr marL="342900" lvl="0" indent="-342900" algn="just" rtl="0">
              <a:spcBef>
                <a:spcPts val="1000"/>
              </a:spcBef>
              <a:spcAft>
                <a:spcPts val="0"/>
              </a:spcAft>
              <a:buSzPts val="1800"/>
              <a:buFont typeface="Wingdings" panose="05000000000000000000" pitchFamily="2" charset="2"/>
              <a:buChar char="Ø"/>
            </a:pPr>
            <a:r>
              <a:rPr lang="fr-CA" sz="2200" i="0" dirty="0">
                <a:solidFill>
                  <a:srgbClr val="000000"/>
                </a:solidFill>
              </a:rPr>
              <a:t>Cette capacité passe un arc réflexe nerveux qui prend sa source dans des </a:t>
            </a:r>
            <a:r>
              <a:rPr lang="fr-CA" sz="2200" i="0" u="sng" dirty="0">
                <a:solidFill>
                  <a:srgbClr val="00804B"/>
                </a:solidFill>
                <a:hlinkClick r:id="rId4">
                  <a:extLst>
                    <a:ext uri="{A12FA001-AC4F-418D-AE19-62706E023703}">
                      <ahyp:hlinkClr xmlns:ahyp="http://schemas.microsoft.com/office/drawing/2018/hyperlinkcolor" val="tx"/>
                    </a:ext>
                  </a:extLst>
                </a:hlinkClick>
              </a:rPr>
              <a:t>récepteurs</a:t>
            </a:r>
            <a:r>
              <a:rPr lang="fr-CA" sz="2200" i="0" dirty="0">
                <a:solidFill>
                  <a:srgbClr val="000000"/>
                </a:solidFill>
              </a:rPr>
              <a:t> proprioceptifs musculaires,</a:t>
            </a:r>
            <a:r>
              <a:rPr lang="fr-CA" sz="2200" dirty="0">
                <a:solidFill>
                  <a:srgbClr val="000000"/>
                </a:solidFill>
              </a:rPr>
              <a:t> </a:t>
            </a:r>
            <a:r>
              <a:rPr lang="fr-CA" sz="2200" i="0" dirty="0">
                <a:solidFill>
                  <a:srgbClr val="000000"/>
                </a:solidFill>
              </a:rPr>
              <a:t>ligamentaires et articulaires</a:t>
            </a:r>
            <a:r>
              <a:rPr lang="fr-CA" sz="2200" dirty="0">
                <a:solidFill>
                  <a:srgbClr val="000000"/>
                </a:solidFill>
              </a:rPr>
              <a:t>.</a:t>
            </a:r>
            <a:endParaRPr sz="2200" dirty="0">
              <a:solidFill>
                <a:srgbClr val="000000"/>
              </a:solidFill>
            </a:endParaRPr>
          </a:p>
          <a:p>
            <a:pPr marL="628650" lvl="0" indent="-285750" algn="just" rtl="0">
              <a:spcBef>
                <a:spcPts val="1000"/>
              </a:spcBef>
              <a:spcAft>
                <a:spcPts val="0"/>
              </a:spcAft>
              <a:buFont typeface="Wingdings" panose="05000000000000000000" pitchFamily="2" charset="2"/>
              <a:buChar char="Ø"/>
            </a:pPr>
            <a:endParaRPr sz="2200" dirty="0">
              <a:solidFill>
                <a:srgbClr val="000000"/>
              </a:solidFill>
            </a:endParaRPr>
          </a:p>
          <a:p>
            <a:pPr marL="342900" lvl="0" indent="-342900" algn="just" rtl="0">
              <a:spcBef>
                <a:spcPts val="1000"/>
              </a:spcBef>
              <a:spcAft>
                <a:spcPts val="0"/>
              </a:spcAft>
              <a:buSzPts val="1800"/>
              <a:buFont typeface="Wingdings" panose="05000000000000000000" pitchFamily="2" charset="2"/>
              <a:buChar char="Ø"/>
            </a:pPr>
            <a:r>
              <a:rPr lang="fr-CA" sz="2200" i="0" dirty="0">
                <a:solidFill>
                  <a:srgbClr val="000000"/>
                </a:solidFill>
              </a:rPr>
              <a:t>La proprioception est à l’œuvre dans l’</a:t>
            </a:r>
            <a:r>
              <a:rPr lang="fr-CA" sz="2200" i="0" u="sng" dirty="0">
                <a:solidFill>
                  <a:srgbClr val="00804B"/>
                </a:solidFill>
                <a:hlinkClick r:id="rId5">
                  <a:extLst>
                    <a:ext uri="{A12FA001-AC4F-418D-AE19-62706E023703}">
                      <ahyp:hlinkClr xmlns:ahyp="http://schemas.microsoft.com/office/drawing/2018/hyperlinkcolor" val="tx"/>
                    </a:ext>
                  </a:extLst>
                </a:hlinkClick>
              </a:rPr>
              <a:t>équilibre</a:t>
            </a:r>
            <a:r>
              <a:rPr lang="fr-CA" sz="2200" i="0" dirty="0">
                <a:solidFill>
                  <a:srgbClr val="000000"/>
                </a:solidFill>
              </a:rPr>
              <a:t>, auquel participe également l’oreille interne.</a:t>
            </a:r>
            <a:endParaRPr sz="2200" dirty="0"/>
          </a:p>
          <a:p>
            <a:pPr marL="0" lvl="0" indent="0" algn="l" rtl="0">
              <a:spcBef>
                <a:spcPts val="1000"/>
              </a:spcBef>
              <a:spcAft>
                <a:spcPts val="0"/>
              </a:spcAft>
              <a:buSzPts val="1800"/>
              <a:buNone/>
            </a:pPr>
            <a:endParaRPr dirty="0"/>
          </a:p>
          <a:p>
            <a:pPr marL="0" lvl="0" indent="0" algn="l" rtl="0">
              <a:spcBef>
                <a:spcPts val="1000"/>
              </a:spcBef>
              <a:spcAft>
                <a:spcPts val="0"/>
              </a:spcAft>
              <a:buSzPts val="1800"/>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8"/>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INTÉROCEPTION</a:t>
            </a:r>
            <a:endParaRPr/>
          </a:p>
        </p:txBody>
      </p:sp>
      <p:sp>
        <p:nvSpPr>
          <p:cNvPr id="211" name="Google Shape;211;p8"/>
          <p:cNvSpPr txBox="1">
            <a:spLocks noGrp="1"/>
          </p:cNvSpPr>
          <p:nvPr>
            <p:ph type="body" idx="1"/>
          </p:nvPr>
        </p:nvSpPr>
        <p:spPr>
          <a:xfrm>
            <a:off x="2589212" y="1410929"/>
            <a:ext cx="8915400" cy="3777622"/>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fr-CA" sz="2200" dirty="0">
                <a:solidFill>
                  <a:srgbClr val="001A4A"/>
                </a:solidFill>
              </a:rPr>
              <a:t>Antonio R. Damasio dans son ouvrage de  1999 : le sentiment même de soi : corps, émotions, conscience décrit l’intéroception comme :</a:t>
            </a:r>
            <a:endParaRPr sz="2200" dirty="0">
              <a:solidFill>
                <a:srgbClr val="001A4A"/>
              </a:solidFill>
            </a:endParaRPr>
          </a:p>
          <a:p>
            <a:pPr marL="0" lvl="0" indent="0" algn="l" rtl="0">
              <a:spcBef>
                <a:spcPts val="1000"/>
              </a:spcBef>
              <a:spcAft>
                <a:spcPts val="0"/>
              </a:spcAft>
              <a:buNone/>
            </a:pPr>
            <a:r>
              <a:rPr lang="fr-CA" sz="2200" dirty="0">
                <a:solidFill>
                  <a:srgbClr val="001A4A"/>
                </a:solidFill>
              </a:rPr>
              <a:t> </a:t>
            </a:r>
            <a:endParaRPr sz="2200" dirty="0"/>
          </a:p>
          <a:p>
            <a:pPr marL="342900" lvl="0" indent="-342900" algn="l" rtl="0">
              <a:spcBef>
                <a:spcPts val="0"/>
              </a:spcBef>
              <a:spcAft>
                <a:spcPts val="0"/>
              </a:spcAft>
              <a:buSzPts val="1800"/>
              <a:buFont typeface="Wingdings" panose="05000000000000000000" pitchFamily="2" charset="2"/>
              <a:buChar char="Ø"/>
            </a:pPr>
            <a:r>
              <a:rPr lang="fr-CA" sz="2200" dirty="0"/>
              <a:t>La conscience subtile des états du corps qui nous envoie constamment des messages subtils sur les besoins de notre organisme grâce au cortex préfrontal.</a:t>
            </a:r>
            <a:endParaRPr sz="2200" dirty="0"/>
          </a:p>
          <a:p>
            <a:pPr marL="342900" lvl="0" indent="-342900" algn="l" rtl="0">
              <a:spcBef>
                <a:spcPts val="1000"/>
              </a:spcBef>
              <a:spcAft>
                <a:spcPts val="0"/>
              </a:spcAft>
              <a:buSzPts val="1800"/>
              <a:buFont typeface="Wingdings" panose="05000000000000000000" pitchFamily="2" charset="2"/>
              <a:buChar char="Ø"/>
            </a:pPr>
            <a:r>
              <a:rPr lang="fr-CA" sz="2200" dirty="0"/>
              <a:t>Selon lui, une des leçons les plus claires des neurosciences est que le sentiment de soi est ancrée dans un lien vital avec son corps.</a:t>
            </a:r>
            <a:endParaRPr sz="2200" dirty="0"/>
          </a:p>
          <a:p>
            <a:pPr marL="342900" lvl="0" indent="-342900" algn="l" rtl="0">
              <a:spcBef>
                <a:spcPts val="0"/>
              </a:spcBef>
              <a:spcAft>
                <a:spcPts val="0"/>
              </a:spcAft>
              <a:buSzPts val="1800"/>
              <a:buFont typeface="Wingdings" panose="05000000000000000000" pitchFamily="2" charset="2"/>
              <a:buChar char="Ø"/>
            </a:pPr>
            <a:r>
              <a:rPr lang="fr-CA" sz="2200" dirty="0"/>
              <a:t>Plus la conscience est grande plus on peut contrôler sa vie car on peut choisir et agir.</a:t>
            </a:r>
            <a:endParaRPr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9"/>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262626"/>
              </a:buClr>
              <a:buSzPts val="3600"/>
              <a:buFont typeface="Century Gothic"/>
              <a:buNone/>
            </a:pPr>
            <a:r>
              <a:rPr lang="fr-CA"/>
              <a:t>INTEROCEPTION</a:t>
            </a:r>
            <a:endParaRPr/>
          </a:p>
        </p:txBody>
      </p:sp>
      <p:sp>
        <p:nvSpPr>
          <p:cNvPr id="217" name="Google Shape;217;p9"/>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r>
              <a:rPr lang="fr-CA" sz="2200" dirty="0"/>
              <a:t>Damasio, parle des signes intuitifs fournit par le corps :</a:t>
            </a:r>
            <a:endParaRPr sz="2200" dirty="0"/>
          </a:p>
          <a:p>
            <a:pPr marL="0" lvl="0" indent="0" algn="l" rtl="0">
              <a:spcBef>
                <a:spcPts val="0"/>
              </a:spcBef>
              <a:spcAft>
                <a:spcPts val="0"/>
              </a:spcAft>
              <a:buNone/>
            </a:pPr>
            <a:endParaRPr sz="2200" dirty="0"/>
          </a:p>
          <a:p>
            <a:pPr marL="342900" lvl="0" indent="-342900" algn="l" rtl="0">
              <a:spcBef>
                <a:spcPts val="0"/>
              </a:spcBef>
              <a:spcAft>
                <a:spcPts val="0"/>
              </a:spcAft>
              <a:buSzPts val="1800"/>
              <a:buFont typeface="Wingdings" panose="05000000000000000000" pitchFamily="2" charset="2"/>
              <a:buChar char="Ø"/>
            </a:pPr>
            <a:r>
              <a:rPr lang="fr-CA" sz="2200" dirty="0"/>
              <a:t>des marqueurs somatiques de nos sentiments instinctifs </a:t>
            </a:r>
            <a:endParaRPr sz="2200" dirty="0"/>
          </a:p>
          <a:p>
            <a:pPr marL="628650" lvl="0" indent="-285750" algn="l" rtl="0">
              <a:spcBef>
                <a:spcPts val="0"/>
              </a:spcBef>
              <a:spcAft>
                <a:spcPts val="0"/>
              </a:spcAft>
              <a:buFont typeface="Wingdings" panose="05000000000000000000" pitchFamily="2" charset="2"/>
              <a:buChar char="Ø"/>
            </a:pPr>
            <a:endParaRPr sz="2200" dirty="0"/>
          </a:p>
          <a:p>
            <a:pPr marL="342900" lvl="0" indent="-342900" algn="l" rtl="0">
              <a:spcBef>
                <a:spcPts val="0"/>
              </a:spcBef>
              <a:spcAft>
                <a:spcPts val="0"/>
              </a:spcAft>
              <a:buSzPts val="1800"/>
              <a:buFont typeface="Wingdings" panose="05000000000000000000" pitchFamily="2" charset="2"/>
              <a:buChar char="Ø"/>
            </a:pPr>
            <a:r>
              <a:rPr lang="fr-CA" sz="2200" dirty="0"/>
              <a:t>alarme automatique dont le rôle est d'attirer l'attention sur un danger potentiel ou sur une ligne d'action en particulier que nous devrions adopté pour notre mieux être.</a:t>
            </a:r>
            <a:endParaRPr sz="2200" dirty="0"/>
          </a:p>
          <a:p>
            <a:pPr marL="342900" lvl="0" indent="0" algn="l" rtl="0">
              <a:spcBef>
                <a:spcPts val="0"/>
              </a:spcBef>
              <a:spcAft>
                <a:spcPts val="0"/>
              </a:spcAft>
              <a:buNone/>
            </a:pPr>
            <a:endParaRPr dirty="0"/>
          </a:p>
        </p:txBody>
      </p:sp>
    </p:spTree>
  </p:cSld>
  <p:clrMapOvr>
    <a:masterClrMapping/>
  </p:clrMapOvr>
</p:sld>
</file>

<file path=ppt/theme/theme1.xml><?xml version="1.0" encoding="utf-8"?>
<a:theme xmlns:a="http://schemas.openxmlformats.org/drawingml/2006/main" name="Brin">
  <a:themeElements>
    <a:clrScheme name="Wisp">
      <a:dk1>
        <a:srgbClr val="000000"/>
      </a:dk1>
      <a:lt1>
        <a:srgbClr val="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2254</Words>
  <Application>Microsoft Macintosh PowerPoint</Application>
  <PresentationFormat>Grand écran</PresentationFormat>
  <Paragraphs>134</Paragraphs>
  <Slides>27</Slides>
  <Notes>24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27</vt:i4>
      </vt:variant>
    </vt:vector>
  </HeadingPairs>
  <TitlesOfParts>
    <vt:vector size="32" baseType="lpstr">
      <vt:lpstr>Wingdings</vt:lpstr>
      <vt:lpstr>Arial</vt:lpstr>
      <vt:lpstr>Century Gothic</vt:lpstr>
      <vt:lpstr>Noto Sans Symbols</vt:lpstr>
      <vt:lpstr>Brin</vt:lpstr>
      <vt:lpstr>Yoga et conscience de soi</vt:lpstr>
      <vt:lpstr>PETITE HISTOIRE</vt:lpstr>
      <vt:lpstr>PLONGEONS</vt:lpstr>
      <vt:lpstr>CONSCIENCE DE SOI</vt:lpstr>
      <vt:lpstr>HISTOIRE</vt:lpstr>
      <vt:lpstr>MEDITATION ET CONSCIENCE DE SOI </vt:lpstr>
      <vt:lpstr>PROPRIOCEPTION</vt:lpstr>
      <vt:lpstr>INTÉROCEPTION</vt:lpstr>
      <vt:lpstr>INTEROCEPTION</vt:lpstr>
      <vt:lpstr>INTEROCEPTION</vt:lpstr>
      <vt:lpstr>INTEROCEPTION</vt:lpstr>
      <vt:lpstr>LA PLEINE CONSCIENCE UN ALLIÉ</vt:lpstr>
      <vt:lpstr>LA PLEINE CONSCIENCE UN ALLIÉ</vt:lpstr>
      <vt:lpstr>MODE PAR DÉFAUT  (attention, concentration vs automatisation) </vt:lpstr>
      <vt:lpstr>MODE PAR DÉFAUT  (attention, concentration vs automatisation) </vt:lpstr>
      <vt:lpstr>Présentation PowerPoint</vt:lpstr>
      <vt:lpstr>CONDITIONS PSYCHOLOGIQUES ASSOCIÉES </vt:lpstr>
      <vt:lpstr>Présentation PowerPoint</vt:lpstr>
      <vt:lpstr>YOGA ET SOI - Les 8 membres du Yoga -</vt:lpstr>
      <vt:lpstr>YOGA ET SOI - Les 8 membres du Yoga -</vt:lpstr>
      <vt:lpstr>Présentation PowerPoint</vt:lpstr>
      <vt:lpstr>Présentation PowerPoint</vt:lpstr>
      <vt:lpstr>Yoga CONSCIENCE DE SOI ET ÉMOTIONS</vt:lpstr>
      <vt:lpstr>VIDÉO À VISIONNER</vt:lpstr>
      <vt:lpstr>RÉFÉRENCES</vt:lpstr>
      <vt:lpstr>RÉFÉRENCES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Yoga et conscience de soi</dc:title>
  <dc:creator>Isabelle Fournier</dc:creator>
  <cp:lastModifiedBy>Jacques Patenaude</cp:lastModifiedBy>
  <cp:revision>2</cp:revision>
  <dcterms:created xsi:type="dcterms:W3CDTF">2021-11-08T19:45:19Z</dcterms:created>
  <dcterms:modified xsi:type="dcterms:W3CDTF">2024-11-12T18:45:40Z</dcterms:modified>
</cp:coreProperties>
</file>