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3" r:id="rId4"/>
  </p:sldMasterIdLst>
  <p:notesMasterIdLst>
    <p:notesMasterId r:id="rId13"/>
  </p:notesMasterIdLst>
  <p:handoutMasterIdLst>
    <p:handoutMasterId r:id="rId14"/>
  </p:handoutMasterIdLst>
  <p:sldIdLst>
    <p:sldId id="278" r:id="rId5"/>
    <p:sldId id="279" r:id="rId6"/>
    <p:sldId id="280" r:id="rId7"/>
    <p:sldId id="286" r:id="rId8"/>
    <p:sldId id="281" r:id="rId9"/>
    <p:sldId id="282" r:id="rId10"/>
    <p:sldId id="283" r:id="rId11"/>
    <p:sldId id="28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19" autoAdjust="0"/>
  </p:normalViewPr>
  <p:slideViewPr>
    <p:cSldViewPr snapToGrid="0">
      <p:cViewPr varScale="1">
        <p:scale>
          <a:sx n="65" d="100"/>
          <a:sy n="65" d="100"/>
        </p:scale>
        <p:origin x="858" y="66"/>
      </p:cViewPr>
      <p:guideLst/>
    </p:cSldViewPr>
  </p:slideViewPr>
  <p:notesTextViewPr>
    <p:cViewPr>
      <p:scale>
        <a:sx n="1" d="1"/>
        <a:sy n="1" d="1"/>
      </p:scale>
      <p:origin x="0" y="0"/>
    </p:cViewPr>
  </p:notesTextViewPr>
  <p:notesViewPr>
    <p:cSldViewPr snapToGrid="0">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84D419D-7A78-4EB6-B1B0-C7F4D125C09E}" type="datetime1">
              <a:rPr lang="fr-FR" smtClean="0"/>
              <a:t>06/05/2022</a:t>
            </a:fld>
            <a:endParaRPr lang="fr-FR" dirty="0"/>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BD7CDAC-C694-4EDB-9D9B-30A18B0B1F5D}" type="slidenum">
              <a:rPr lang="fr-FR" smtClean="0"/>
              <a:t>‹N°›</a:t>
            </a:fld>
            <a:endParaRPr lang="fr-FR" dirty="0"/>
          </a:p>
        </p:txBody>
      </p:sp>
    </p:spTree>
    <p:extLst>
      <p:ext uri="{BB962C8B-B14F-4D97-AF65-F5344CB8AC3E}">
        <p14:creationId xmlns:p14="http://schemas.microsoft.com/office/powerpoint/2010/main" val="21690496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D04D1DB3-262B-4CAB-9798-16AA7AD26B79}" type="datetime1">
              <a:rPr lang="fr-FR" noProof="0" smtClean="0"/>
              <a:t>06/05/2022</a:t>
            </a:fld>
            <a:endParaRPr lang="fr-FR" noProof="0"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E6DE88F-1F85-4A27-9D34-D74A50E7B0DA}" type="slidenum">
              <a:rPr lang="fr-FR" noProof="0" smtClean="0"/>
              <a:t>‹N°›</a:t>
            </a:fld>
            <a:endParaRPr lang="fr-FR" noProof="0"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2E6DE88F-1F85-4A27-9D34-D74A50E7B0DA}" type="slidenum">
              <a:rPr lang="fr-FR" smtClean="0"/>
              <a:t>1</a:t>
            </a:fld>
            <a:endParaRPr lang="fr-FR" dirty="0"/>
          </a:p>
        </p:txBody>
      </p:sp>
    </p:spTree>
    <p:extLst>
      <p:ext uri="{BB962C8B-B14F-4D97-AF65-F5344CB8AC3E}">
        <p14:creationId xmlns:p14="http://schemas.microsoft.com/office/powerpoint/2010/main" val="961902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fr-FR" sz="1200" b="0" i="0" u="none" strike="noStrike" kern="1200" cap="none" spc="0" normalizeH="0" baseline="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fr-FR" sz="1200" b="0" i="0" u="none" strike="noStrike" kern="1200" cap="none" spc="0" normalizeH="0" baseline="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pPr rtl="0"/>
            <a:fld id="{95220AFC-4747-4500-A8C7-A10B7DCF6892}"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pPr rtl="0"/>
              <a:t>‹N°›</a:t>
            </a:fld>
            <a:endParaRPr lang="fr-FR" noProof="0" dirty="0"/>
          </a:p>
        </p:txBody>
      </p:sp>
    </p:spTree>
    <p:extLst>
      <p:ext uri="{BB962C8B-B14F-4D97-AF65-F5344CB8AC3E}">
        <p14:creationId xmlns:p14="http://schemas.microsoft.com/office/powerpoint/2010/main" val="3494717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61D8E831-8378-4BAB-BCBD-A7C304698550}"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3991250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421091484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pPr rtl="0"/>
            <a:fld id="{38322A63-6AB9-4C19-B727-7468EB6EEF12}" type="datetime1">
              <a:rPr lang="fr-FR" noProof="0" smtClean="0"/>
              <a:t>06/05/2022</a:t>
            </a:fld>
            <a:endParaRPr lang="fr-FR" noProof="0" dirty="0"/>
          </a:p>
        </p:txBody>
      </p:sp>
      <p:sp>
        <p:nvSpPr>
          <p:cNvPr id="6" name="Footer Placeholder 5"/>
          <p:cNvSpPr>
            <a:spLocks noGrp="1"/>
          </p:cNvSpPr>
          <p:nvPr>
            <p:ph type="ftr" sz="quarter" idx="11"/>
          </p:nvPr>
        </p:nvSpPr>
        <p:spPr/>
        <p:txBody>
          <a:bodyPr/>
          <a:lstStyle/>
          <a:p>
            <a:pPr rtl="0"/>
            <a:endParaRPr lang="fr-FR" noProof="0" dirty="0"/>
          </a:p>
        </p:txBody>
      </p:sp>
      <p:sp>
        <p:nvSpPr>
          <p:cNvPr id="7" name="Slide Number Placeholder 6"/>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2917508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pPr rtl="0"/>
            <a:fld id="{0F6ED83E-2F3C-4802-B3FE-A9F66A10C59C}" type="datetime1">
              <a:rPr lang="fr-FR" noProof="0" smtClean="0"/>
              <a:t>06/05/2022</a:t>
            </a:fld>
            <a:endParaRPr lang="fr-FR" noProof="0" dirty="0"/>
          </a:p>
        </p:txBody>
      </p:sp>
      <p:sp>
        <p:nvSpPr>
          <p:cNvPr id="8" name="Footer Placeholder 7"/>
          <p:cNvSpPr>
            <a:spLocks noGrp="1"/>
          </p:cNvSpPr>
          <p:nvPr>
            <p:ph type="ftr" sz="quarter" idx="11"/>
          </p:nvPr>
        </p:nvSpPr>
        <p:spPr/>
        <p:txBody>
          <a:bodyPr/>
          <a:lstStyle/>
          <a:p>
            <a:pPr rtl="0"/>
            <a:endParaRPr lang="fr-FR" noProof="0" dirty="0"/>
          </a:p>
        </p:txBody>
      </p:sp>
      <p:sp>
        <p:nvSpPr>
          <p:cNvPr id="9" name="Slide Number Placeholder 8"/>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1658884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4" name="Footer Placeholder 3"/>
          <p:cNvSpPr>
            <a:spLocks noGrp="1"/>
          </p:cNvSpPr>
          <p:nvPr>
            <p:ph type="ftr" sz="quarter" idx="11"/>
          </p:nvPr>
        </p:nvSpPr>
        <p:spPr/>
        <p:txBody>
          <a:bodyPr/>
          <a:lstStyle/>
          <a:p>
            <a:pPr rtl="0"/>
            <a:endParaRPr lang="fr-FR" noProof="0" dirty="0"/>
          </a:p>
        </p:txBody>
      </p:sp>
      <p:sp>
        <p:nvSpPr>
          <p:cNvPr id="5" name="Slide Number Placeholder 4"/>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113102604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57EFBA03-FEEE-4037-AB6D-57576DBA45E2}" type="datetime1">
              <a:rPr lang="fr-FR" noProof="0" smtClean="0"/>
              <a:t>06/05/2022</a:t>
            </a:fld>
            <a:endParaRPr lang="fr-FR" noProof="0" dirty="0"/>
          </a:p>
        </p:txBody>
      </p:sp>
      <p:sp>
        <p:nvSpPr>
          <p:cNvPr id="3" name="Footer Placeholder 2"/>
          <p:cNvSpPr>
            <a:spLocks noGrp="1"/>
          </p:cNvSpPr>
          <p:nvPr>
            <p:ph type="ftr" sz="quarter" idx="11"/>
          </p:nvPr>
        </p:nvSpPr>
        <p:spPr/>
        <p:txBody>
          <a:bodyPr/>
          <a:lstStyle/>
          <a:p>
            <a:pPr rtl="0"/>
            <a:endParaRPr lang="fr-FR" noProof="0" dirty="0"/>
          </a:p>
        </p:txBody>
      </p:sp>
      <p:sp>
        <p:nvSpPr>
          <p:cNvPr id="4" name="Slide Number Placeholder 3"/>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1850998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7756F92A-D426-4C37-897E-08EB77489816}" type="datetime1">
              <a:rPr lang="fr-FR" noProof="0" smtClean="0"/>
              <a:t>06/05/2022</a:t>
            </a:fld>
            <a:endParaRPr lang="fr-FR" noProof="0" dirty="0"/>
          </a:p>
        </p:txBody>
      </p:sp>
      <p:sp>
        <p:nvSpPr>
          <p:cNvPr id="6" name="Footer Placeholder 5"/>
          <p:cNvSpPr>
            <a:spLocks noGrp="1"/>
          </p:cNvSpPr>
          <p:nvPr>
            <p:ph type="ftr" sz="quarter" idx="11"/>
          </p:nvPr>
        </p:nvSpPr>
        <p:spPr/>
        <p:txBody>
          <a:bodyPr/>
          <a:lstStyle/>
          <a:p>
            <a:pPr rtl="0"/>
            <a:endParaRPr lang="fr-FR" noProof="0" dirty="0"/>
          </a:p>
        </p:txBody>
      </p:sp>
      <p:sp>
        <p:nvSpPr>
          <p:cNvPr id="7" name="Slide Number Placeholder 6"/>
          <p:cNvSpPr>
            <a:spLocks noGrp="1"/>
          </p:cNvSpPr>
          <p:nvPr>
            <p:ph type="sldNum" sz="quarter" idx="12"/>
          </p:nvPr>
        </p:nvSpPr>
        <p:spPr/>
        <p:txBody>
          <a:bodyPr/>
          <a:lstStyle/>
          <a:p>
            <a:pPr rtl="0"/>
            <a:fld id="{3A98EE3D-8CD1-4C3F-BD1C-C98C9596463C}" type="slidenum">
              <a:rPr lang="fr-FR" noProof="0" smtClean="0"/>
              <a:pPr rtl="0"/>
              <a:t>‹N°›</a:t>
            </a:fld>
            <a:endParaRPr lang="fr-FR" noProof="0" dirty="0"/>
          </a:p>
        </p:txBody>
      </p:sp>
    </p:spTree>
    <p:extLst>
      <p:ext uri="{BB962C8B-B14F-4D97-AF65-F5344CB8AC3E}">
        <p14:creationId xmlns:p14="http://schemas.microsoft.com/office/powerpoint/2010/main" val="774164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7F130987-7283-4366-815B-537B34C5E13D}" type="datetime1">
              <a:rPr lang="fr-FR" noProof="0" smtClean="0"/>
              <a:t>06/05/2022</a:t>
            </a:fld>
            <a:endParaRPr lang="fr-FR" noProof="0" dirty="0"/>
          </a:p>
        </p:txBody>
      </p:sp>
      <p:sp>
        <p:nvSpPr>
          <p:cNvPr id="6" name="Footer Placeholder 5"/>
          <p:cNvSpPr>
            <a:spLocks noGrp="1"/>
          </p:cNvSpPr>
          <p:nvPr>
            <p:ph type="ftr" sz="quarter" idx="11"/>
          </p:nvPr>
        </p:nvSpPr>
        <p:spPr/>
        <p:txBody>
          <a:bodyPr/>
          <a:lstStyle/>
          <a:p>
            <a:pPr algn="l" rtl="0"/>
            <a:endParaRPr lang="fr-FR" noProof="0" dirty="0"/>
          </a:p>
        </p:txBody>
      </p:sp>
      <p:sp>
        <p:nvSpPr>
          <p:cNvPr id="7" name="Slide Number Placeholder 6"/>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3000972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3689447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580823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16760658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1572583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413143304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410651157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11"/>
          </p:nvPr>
        </p:nvSpPr>
        <p:spPr/>
        <p:txBody>
          <a:bodyPr/>
          <a:lstStyle/>
          <a:p>
            <a:pPr rtl="0"/>
            <a:endParaRPr lang="fr-FR" noProof="0" dirty="0"/>
          </a:p>
        </p:txBody>
      </p:sp>
      <p:sp>
        <p:nvSpPr>
          <p:cNvPr id="6" name="Slide Number Placeholder 5"/>
          <p:cNvSpPr>
            <a:spLocks noGrp="1"/>
          </p:cNvSpPr>
          <p:nvPr>
            <p:ph type="sldNum" sz="quarter" idx="12"/>
          </p:nvPr>
        </p:nvSpPr>
        <p:spPr/>
        <p:txBody>
          <a:body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62221080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CD2D8CC8-312B-4BBB-8CFE-96DDDB0B6288}" type="datetime1">
              <a:rPr lang="fr-FR" noProof="0" smtClean="0"/>
              <a:t>06/05/2022</a:t>
            </a:fld>
            <a:endParaRPr lang="fr-FR" noProof="0"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fr-FR" noProof="0"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3A98EE3D-8CD1-4C3F-BD1C-C98C9596463C}" type="slidenum">
              <a:rPr lang="fr-FR" noProof="0" smtClean="0"/>
              <a:t>‹N°›</a:t>
            </a:fld>
            <a:endParaRPr lang="fr-FR" noProof="0" dirty="0"/>
          </a:p>
        </p:txBody>
      </p:sp>
    </p:spTree>
    <p:extLst>
      <p:ext uri="{BB962C8B-B14F-4D97-AF65-F5344CB8AC3E}">
        <p14:creationId xmlns:p14="http://schemas.microsoft.com/office/powerpoint/2010/main" val="2081110994"/>
      </p:ext>
    </p:extLst>
  </p:cSld>
  <p:clrMap bg1="dk1" tx1="lt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 y="10"/>
            <a:ext cx="12192001" cy="6857990"/>
          </a:xfrm>
          <a:prstGeom prst="rect">
            <a:avLst/>
          </a:prstGeom>
        </p:spPr>
      </p:pic>
      <p:sp>
        <p:nvSpPr>
          <p:cNvPr id="2" name="Titre 1">
            <a:extLst>
              <a:ext uri="{FF2B5EF4-FFF2-40B4-BE49-F238E27FC236}">
                <a16:creationId xmlns:a16="http://schemas.microsoft.com/office/drawing/2014/main" id="{0D1F047C-C727-42A7-85C5-68C5AA1B1A93}"/>
              </a:ext>
            </a:extLst>
          </p:cNvPr>
          <p:cNvSpPr>
            <a:spLocks noGrp="1"/>
          </p:cNvSpPr>
          <p:nvPr>
            <p:ph type="ctrTitle"/>
          </p:nvPr>
        </p:nvSpPr>
        <p:spPr>
          <a:xfrm>
            <a:off x="7389962" y="1673524"/>
            <a:ext cx="3485073" cy="2420504"/>
          </a:xfrm>
          <a:solidFill>
            <a:schemeClr val="bg1"/>
          </a:solidFill>
        </p:spPr>
        <p:txBody>
          <a:bodyPr rtlCol="0">
            <a:normAutofit/>
          </a:bodyPr>
          <a:lstStyle/>
          <a:p>
            <a:pPr algn="l"/>
            <a:r>
              <a:rPr lang="fr-FR" sz="4000" dirty="0"/>
              <a:t>Déontologie</a:t>
            </a:r>
            <a:br>
              <a:rPr lang="fr-FR" sz="4000" dirty="0"/>
            </a:br>
            <a:br>
              <a:rPr lang="fr-FR" sz="4000" dirty="0"/>
            </a:br>
            <a:endParaRPr lang="fr-FR" sz="4000" dirty="0"/>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8622" y="10"/>
            <a:ext cx="6096000" cy="6857990"/>
          </a:xfrm>
          <a:prstGeom prst="rect">
            <a:avLst/>
          </a:prstGeom>
        </p:spPr>
      </p:pic>
      <p:sp>
        <p:nvSpPr>
          <p:cNvPr id="2" name="Titre 1">
            <a:extLst>
              <a:ext uri="{FF2B5EF4-FFF2-40B4-BE49-F238E27FC236}">
                <a16:creationId xmlns:a16="http://schemas.microsoft.com/office/drawing/2014/main" id="{89559F60-4CE1-4E2F-86EA-1B60679F1F4A}"/>
              </a:ext>
            </a:extLst>
          </p:cNvPr>
          <p:cNvSpPr>
            <a:spLocks noGrp="1"/>
          </p:cNvSpPr>
          <p:nvPr>
            <p:ph type="title"/>
          </p:nvPr>
        </p:nvSpPr>
        <p:spPr>
          <a:xfrm>
            <a:off x="6184300" y="3027984"/>
            <a:ext cx="4538124" cy="970450"/>
          </a:xfrm>
        </p:spPr>
        <p:txBody>
          <a:bodyPr rtlCol="0" anchor="b">
            <a:normAutofit fontScale="90000"/>
          </a:bodyPr>
          <a:lstStyle/>
          <a:p>
            <a:pPr algn="l"/>
            <a:r>
              <a:rPr lang="fr-FR" sz="4000" dirty="0"/>
              <a:t>Articles du code de déontologie de l’Ordre des psychologues du Québec en lien avec l’intégration du Yoga en psychothérapie	</a:t>
            </a:r>
          </a:p>
        </p:txBody>
      </p:sp>
      <p:sp>
        <p:nvSpPr>
          <p:cNvPr id="24" name="Espace réservé du contenu 2">
            <a:extLst>
              <a:ext uri="{FF2B5EF4-FFF2-40B4-BE49-F238E27FC236}">
                <a16:creationId xmlns:a16="http://schemas.microsoft.com/office/drawing/2014/main" id="{F260476B-CCA6-412B-A9C5-399C34AE6F05}"/>
              </a:ext>
            </a:extLst>
          </p:cNvPr>
          <p:cNvSpPr>
            <a:spLocks noGrp="1"/>
          </p:cNvSpPr>
          <p:nvPr>
            <p:ph idx="1"/>
          </p:nvPr>
        </p:nvSpPr>
        <p:spPr>
          <a:xfrm>
            <a:off x="6251564" y="5094164"/>
            <a:ext cx="4403596" cy="3283974"/>
          </a:xfrm>
        </p:spPr>
        <p:txBody>
          <a:bodyPr rtlCol="0" anchor="t">
            <a:normAutofit/>
          </a:bodyPr>
          <a:lstStyle/>
          <a:p>
            <a:pPr marL="36900" lvl="0" indent="0" rtl="0">
              <a:buNone/>
            </a:pPr>
            <a:r>
              <a:rPr lang="fr-FR" dirty="0"/>
              <a:t>Version du code de septembre 2021</a:t>
            </a:r>
          </a:p>
        </p:txBody>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35DBA7-854C-4C57-BFF9-82251C656F48}"/>
              </a:ext>
            </a:extLst>
          </p:cNvPr>
          <p:cNvSpPr>
            <a:spLocks noGrp="1"/>
          </p:cNvSpPr>
          <p:nvPr>
            <p:ph type="title"/>
          </p:nvPr>
        </p:nvSpPr>
        <p:spPr/>
        <p:txBody>
          <a:bodyPr/>
          <a:lstStyle/>
          <a:p>
            <a:r>
              <a:rPr lang="fr-CA" dirty="0"/>
              <a:t>Données probantes</a:t>
            </a:r>
            <a:br>
              <a:rPr lang="fr-CA" dirty="0"/>
            </a:br>
            <a:r>
              <a:rPr lang="fr-CA" sz="2500" dirty="0"/>
              <a:t>La science à l’appuie de nos interventions</a:t>
            </a:r>
            <a:endParaRPr lang="fr-CA" dirty="0"/>
          </a:p>
        </p:txBody>
      </p:sp>
      <p:sp>
        <p:nvSpPr>
          <p:cNvPr id="3" name="Espace réservé du contenu 2">
            <a:extLst>
              <a:ext uri="{FF2B5EF4-FFF2-40B4-BE49-F238E27FC236}">
                <a16:creationId xmlns:a16="http://schemas.microsoft.com/office/drawing/2014/main" id="{0CE8AA48-0B92-4042-80AA-000116A7B44C}"/>
              </a:ext>
            </a:extLst>
          </p:cNvPr>
          <p:cNvSpPr>
            <a:spLocks noGrp="1"/>
          </p:cNvSpPr>
          <p:nvPr>
            <p:ph idx="1"/>
          </p:nvPr>
        </p:nvSpPr>
        <p:spPr>
          <a:xfrm>
            <a:off x="823149" y="1755057"/>
            <a:ext cx="10545702" cy="1156931"/>
          </a:xfrm>
        </p:spPr>
        <p:txBody>
          <a:bodyPr>
            <a:normAutofit/>
          </a:bodyPr>
          <a:lstStyle/>
          <a:p>
            <a:r>
              <a:rPr lang="fr-CA" dirty="0"/>
              <a:t>Le psychologue exerce sa profession selon des principes scientifiques et professionnels généralement reconnus et de façon conforme aux règles de l’art en psychologie. D. 439-2008, a. 5. 6. </a:t>
            </a:r>
          </a:p>
          <a:p>
            <a:pPr marL="0" indent="0">
              <a:buNone/>
            </a:pPr>
            <a:endParaRPr lang="fr-CA" dirty="0"/>
          </a:p>
        </p:txBody>
      </p:sp>
      <p:sp>
        <p:nvSpPr>
          <p:cNvPr id="7" name="Espace réservé du contenu 2">
            <a:extLst>
              <a:ext uri="{FF2B5EF4-FFF2-40B4-BE49-F238E27FC236}">
                <a16:creationId xmlns:a16="http://schemas.microsoft.com/office/drawing/2014/main" id="{15F7E56C-8864-06E2-D3ED-40F13B828712}"/>
              </a:ext>
            </a:extLst>
          </p:cNvPr>
          <p:cNvSpPr txBox="1">
            <a:spLocks/>
          </p:cNvSpPr>
          <p:nvPr/>
        </p:nvSpPr>
        <p:spPr>
          <a:xfrm>
            <a:off x="823149" y="4025818"/>
            <a:ext cx="10545702" cy="140829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fr-CA" dirty="0"/>
          </a:p>
        </p:txBody>
      </p:sp>
      <p:sp>
        <p:nvSpPr>
          <p:cNvPr id="8" name="Espace réservé du contenu 2">
            <a:extLst>
              <a:ext uri="{FF2B5EF4-FFF2-40B4-BE49-F238E27FC236}">
                <a16:creationId xmlns:a16="http://schemas.microsoft.com/office/drawing/2014/main" id="{2A0D8CF9-2530-A3FC-3ACF-C5F9CDDA9684}"/>
              </a:ext>
            </a:extLst>
          </p:cNvPr>
          <p:cNvSpPr txBox="1">
            <a:spLocks/>
          </p:cNvSpPr>
          <p:nvPr/>
        </p:nvSpPr>
        <p:spPr>
          <a:xfrm>
            <a:off x="913795" y="4245554"/>
            <a:ext cx="10545702" cy="187502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fr-CA" dirty="0"/>
              <a:t>Le psychologue s’acquitte de ses obligations professionnelles avec compétence, intégrité, objectivité et modération. Le psychologue évite toute fausse représentation en ce qui a trait à sa compétence, à l’efficacité de ses propres services ou de ceux généralement rendus par les membres de sa profession. D. 439-2008, a. 7. 8. </a:t>
            </a:r>
          </a:p>
          <a:p>
            <a:r>
              <a:rPr lang="fr-CA" sz="1800" dirty="0"/>
              <a:t>Le psychologue développe, parfait et tient à jour ses connaissances et habiletés dans le domaine dans lequel il exerce ses activités professionnelles. D. 439-2008, a. 39. 40. </a:t>
            </a:r>
          </a:p>
          <a:p>
            <a:endParaRPr lang="fr-CA" dirty="0"/>
          </a:p>
          <a:p>
            <a:endParaRPr lang="fr-CA" dirty="0"/>
          </a:p>
        </p:txBody>
      </p:sp>
      <p:sp>
        <p:nvSpPr>
          <p:cNvPr id="9" name="Titre 1">
            <a:extLst>
              <a:ext uri="{FF2B5EF4-FFF2-40B4-BE49-F238E27FC236}">
                <a16:creationId xmlns:a16="http://schemas.microsoft.com/office/drawing/2014/main" id="{91E4D2B0-922D-C490-D67E-412358AF6166}"/>
              </a:ext>
            </a:extLst>
          </p:cNvPr>
          <p:cNvSpPr txBox="1">
            <a:spLocks/>
          </p:cNvSpPr>
          <p:nvPr/>
        </p:nvSpPr>
        <p:spPr>
          <a:xfrm>
            <a:off x="677334" y="3339353"/>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r-CA" dirty="0"/>
              <a:t>Humilité et compétences</a:t>
            </a:r>
          </a:p>
        </p:txBody>
      </p:sp>
    </p:spTree>
    <p:extLst>
      <p:ext uri="{BB962C8B-B14F-4D97-AF65-F5344CB8AC3E}">
        <p14:creationId xmlns:p14="http://schemas.microsoft.com/office/powerpoint/2010/main" val="2725771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7E4741-9952-4E7F-B220-BE792A10BDC5}"/>
              </a:ext>
            </a:extLst>
          </p:cNvPr>
          <p:cNvSpPr>
            <a:spLocks noGrp="1"/>
          </p:cNvSpPr>
          <p:nvPr>
            <p:ph type="title"/>
          </p:nvPr>
        </p:nvSpPr>
        <p:spPr>
          <a:xfrm>
            <a:off x="308624" y="580104"/>
            <a:ext cx="11032885" cy="747252"/>
          </a:xfrm>
        </p:spPr>
        <p:txBody>
          <a:bodyPr>
            <a:normAutofit/>
          </a:bodyPr>
          <a:lstStyle/>
          <a:p>
            <a:r>
              <a:rPr lang="fr-CA" dirty="0"/>
              <a:t>DEVOIRS ET OBLIGATIONS ENVERS LE CLIENT</a:t>
            </a:r>
          </a:p>
        </p:txBody>
      </p:sp>
      <p:sp>
        <p:nvSpPr>
          <p:cNvPr id="3" name="Espace réservé du contenu 2">
            <a:extLst>
              <a:ext uri="{FF2B5EF4-FFF2-40B4-BE49-F238E27FC236}">
                <a16:creationId xmlns:a16="http://schemas.microsoft.com/office/drawing/2014/main" id="{1E2F16AD-B886-4B4C-BB9D-4F525736B1D3}"/>
              </a:ext>
            </a:extLst>
          </p:cNvPr>
          <p:cNvSpPr>
            <a:spLocks noGrp="1"/>
          </p:cNvSpPr>
          <p:nvPr>
            <p:ph idx="1"/>
          </p:nvPr>
        </p:nvSpPr>
        <p:spPr>
          <a:xfrm>
            <a:off x="442453" y="1327356"/>
            <a:ext cx="10707328" cy="5191431"/>
          </a:xfrm>
        </p:spPr>
        <p:txBody>
          <a:bodyPr>
            <a:noAutofit/>
          </a:bodyPr>
          <a:lstStyle/>
          <a:p>
            <a:pPr marL="0" indent="0">
              <a:buNone/>
            </a:pPr>
            <a:r>
              <a:rPr lang="fr-CA" sz="2000" b="1" dirty="0">
                <a:solidFill>
                  <a:schemeClr val="accent1">
                    <a:lumMod val="60000"/>
                    <a:lumOff val="40000"/>
                  </a:schemeClr>
                </a:solidFill>
              </a:rPr>
              <a:t>CONSENTEMENT</a:t>
            </a:r>
          </a:p>
          <a:p>
            <a:r>
              <a:rPr lang="fr-CA" sz="1600" dirty="0"/>
              <a:t>Avant de convenir avec un client de la prestation de services professionnels, le psychologue tient compte de la demande et des attentes du client ainsi que des limites de ses compétences et des moyens dont il dispose. D. 439-2008, a. 10. 11. </a:t>
            </a:r>
          </a:p>
          <a:p>
            <a:r>
              <a:rPr lang="fr-CA" sz="1600" dirty="0"/>
              <a:t>Avant d’entreprendre la prestation de services professionnels, le psychologue obtient, sauf urgence, le consentement libre et éclairé de son client, de son représentant ou des parents, s’il s’agit d’un enfant âgé de moins de 14 ans, en communiquant notamment les renseignements suivants: </a:t>
            </a:r>
          </a:p>
          <a:p>
            <a:pPr lvl="1"/>
            <a:r>
              <a:rPr lang="fr-CA" sz="1400" dirty="0"/>
              <a:t>1° </a:t>
            </a:r>
            <a:r>
              <a:rPr lang="fr-CA" sz="1800" b="1" dirty="0"/>
              <a:t>le but, la nature, la pertinence et les principales modalités</a:t>
            </a:r>
            <a:r>
              <a:rPr lang="fr-CA" sz="1800" dirty="0"/>
              <a:t> </a:t>
            </a:r>
            <a:r>
              <a:rPr lang="fr-CA" sz="1400" dirty="0"/>
              <a:t>de la prestation des services professionnels, </a:t>
            </a:r>
            <a:r>
              <a:rPr lang="fr-CA" sz="1800" b="1" dirty="0"/>
              <a:t>ses avantages et inconvénients</a:t>
            </a:r>
            <a:r>
              <a:rPr lang="fr-CA" sz="1800" dirty="0"/>
              <a:t> </a:t>
            </a:r>
            <a:r>
              <a:rPr lang="fr-CA" sz="1400" dirty="0"/>
              <a:t>ainsi que son </a:t>
            </a:r>
            <a:r>
              <a:rPr lang="fr-CA" sz="1800" b="1" dirty="0"/>
              <a:t>alternative, les limites et les responsabilités </a:t>
            </a:r>
            <a:r>
              <a:rPr lang="fr-CA" sz="1400" dirty="0"/>
              <a:t>mutuelles des parties incluant, s’il y a lieu, l’entente sur le montant des honoraires et les modalités de paiement; </a:t>
            </a:r>
          </a:p>
          <a:p>
            <a:pPr lvl="1"/>
            <a:r>
              <a:rPr lang="fr-CA" sz="1400" dirty="0"/>
              <a:t>2° le choix de refuser les services professionnels offerts ou de cesser, à tout moment, de recevoir les services professionnels;</a:t>
            </a:r>
          </a:p>
          <a:p>
            <a:pPr lvl="1"/>
            <a:r>
              <a:rPr lang="fr-CA" sz="1400" dirty="0"/>
              <a:t> 3° les règles sur la confidentialité ainsi que ses limites de même que les modalités liées à la transmission de renseignements confidentiels reliés à l’intervention. La communication de ces renseignements est adaptée au contexte de la prestation des services professionnels. D. 439-2008, a. 11. 12. </a:t>
            </a:r>
          </a:p>
        </p:txBody>
      </p:sp>
    </p:spTree>
    <p:extLst>
      <p:ext uri="{BB962C8B-B14F-4D97-AF65-F5344CB8AC3E}">
        <p14:creationId xmlns:p14="http://schemas.microsoft.com/office/powerpoint/2010/main" val="849860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E2F16AD-B886-4B4C-BB9D-4F525736B1D3}"/>
              </a:ext>
            </a:extLst>
          </p:cNvPr>
          <p:cNvSpPr>
            <a:spLocks noGrp="1"/>
          </p:cNvSpPr>
          <p:nvPr>
            <p:ph idx="1"/>
          </p:nvPr>
        </p:nvSpPr>
        <p:spPr>
          <a:xfrm>
            <a:off x="677334" y="1489587"/>
            <a:ext cx="10472447" cy="4874601"/>
          </a:xfrm>
        </p:spPr>
        <p:txBody>
          <a:bodyPr>
            <a:noAutofit/>
          </a:bodyPr>
          <a:lstStyle/>
          <a:p>
            <a:pPr marL="0" indent="0">
              <a:buNone/>
            </a:pPr>
            <a:r>
              <a:rPr lang="fr-CA" sz="2000" b="1" dirty="0">
                <a:solidFill>
                  <a:schemeClr val="accent1">
                    <a:lumMod val="60000"/>
                    <a:lumOff val="40000"/>
                  </a:schemeClr>
                </a:solidFill>
              </a:rPr>
              <a:t>CONFIDENTIALITÉ</a:t>
            </a:r>
          </a:p>
          <a:p>
            <a:pPr marL="0" indent="0">
              <a:buNone/>
            </a:pPr>
            <a:endParaRPr lang="fr-CA" sz="2000" dirty="0"/>
          </a:p>
          <a:p>
            <a:r>
              <a:rPr lang="fr-CA" sz="1600" dirty="0"/>
              <a:t>Le psychologue respecte la vie privée des personnes avec qui il entre en relation professionnelle, notamment en s’abstenant de recueillir des renseignements et d’explorer des aspects de la vie privée qui n’ont aucun lien avec la réalisation des services professionnels convenus avec le client. D. 439-2008, a. 14. </a:t>
            </a:r>
          </a:p>
          <a:p>
            <a:r>
              <a:rPr lang="fr-CA" sz="1600" dirty="0"/>
              <a:t>Le psychologue, aux fins de préserver le secret professionnel: 1° ne divulgue aucun renseignement sur son client à l’exception de ce qui a été autorisé formellement par le client par écrit, ou verbalement s’il y a urgence, ou encore si la loi l’ordonne; </a:t>
            </a:r>
          </a:p>
          <a:p>
            <a:r>
              <a:rPr lang="fr-CA" sz="1600" dirty="0"/>
              <a:t>Lorsque le psychologue exerce sa profession auprès d’un groupe, il informe les membres du groupe de la </a:t>
            </a:r>
            <a:r>
              <a:rPr lang="fr-CA" b="1" dirty="0"/>
              <a:t>possibilité que soit révélé </a:t>
            </a:r>
            <a:r>
              <a:rPr lang="fr-CA" sz="1600" dirty="0"/>
              <a:t>un aspect quelconque de la vie privée de l’un ou l’autre d’entre eux ou d’un tiers. </a:t>
            </a:r>
            <a:r>
              <a:rPr lang="fr-CA" b="1" dirty="0"/>
              <a:t>Il engage les membres du groupe à respecter le caractère confidentiel des renseignements </a:t>
            </a:r>
            <a:r>
              <a:rPr lang="fr-CA" sz="1600" dirty="0"/>
              <a:t>sur la vie privée de l’un ou l’autre d’entre eux ou d’un tiers. D. 439-2008, a. 17. </a:t>
            </a:r>
          </a:p>
        </p:txBody>
      </p:sp>
      <p:sp>
        <p:nvSpPr>
          <p:cNvPr id="6" name="Titre 1">
            <a:extLst>
              <a:ext uri="{FF2B5EF4-FFF2-40B4-BE49-F238E27FC236}">
                <a16:creationId xmlns:a16="http://schemas.microsoft.com/office/drawing/2014/main" id="{FA9802CE-1A80-90C5-359C-27F8B6EE96DD}"/>
              </a:ext>
            </a:extLst>
          </p:cNvPr>
          <p:cNvSpPr>
            <a:spLocks noGrp="1"/>
          </p:cNvSpPr>
          <p:nvPr>
            <p:ph type="title"/>
          </p:nvPr>
        </p:nvSpPr>
        <p:spPr>
          <a:xfrm>
            <a:off x="308624" y="580104"/>
            <a:ext cx="11032885" cy="747252"/>
          </a:xfrm>
        </p:spPr>
        <p:txBody>
          <a:bodyPr>
            <a:normAutofit/>
          </a:bodyPr>
          <a:lstStyle/>
          <a:p>
            <a:r>
              <a:rPr lang="fr-CA" dirty="0"/>
              <a:t>DEVOIRS ET OBLIGATIONS ENVERS LE CLIENT</a:t>
            </a:r>
          </a:p>
        </p:txBody>
      </p:sp>
    </p:spTree>
    <p:extLst>
      <p:ext uri="{BB962C8B-B14F-4D97-AF65-F5344CB8AC3E}">
        <p14:creationId xmlns:p14="http://schemas.microsoft.com/office/powerpoint/2010/main" val="403058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712865-DF79-4516-9A77-0A9FFCAF87CD}"/>
              </a:ext>
            </a:extLst>
          </p:cNvPr>
          <p:cNvSpPr>
            <a:spLocks noGrp="1"/>
          </p:cNvSpPr>
          <p:nvPr>
            <p:ph type="title"/>
          </p:nvPr>
        </p:nvSpPr>
        <p:spPr/>
        <p:txBody>
          <a:bodyPr/>
          <a:lstStyle/>
          <a:p>
            <a:r>
              <a:rPr lang="fr-CA" dirty="0"/>
              <a:t>DOSSIERS</a:t>
            </a:r>
          </a:p>
        </p:txBody>
      </p:sp>
      <p:sp>
        <p:nvSpPr>
          <p:cNvPr id="3" name="Espace réservé du contenu 2">
            <a:extLst>
              <a:ext uri="{FF2B5EF4-FFF2-40B4-BE49-F238E27FC236}">
                <a16:creationId xmlns:a16="http://schemas.microsoft.com/office/drawing/2014/main" id="{6A7E2B4A-57A7-4432-9224-F7AAA930A958}"/>
              </a:ext>
            </a:extLst>
          </p:cNvPr>
          <p:cNvSpPr>
            <a:spLocks noGrp="1"/>
          </p:cNvSpPr>
          <p:nvPr>
            <p:ph idx="1"/>
          </p:nvPr>
        </p:nvSpPr>
        <p:spPr>
          <a:xfrm>
            <a:off x="677334" y="1711373"/>
            <a:ext cx="8835376" cy="4537027"/>
          </a:xfrm>
        </p:spPr>
        <p:txBody>
          <a:bodyPr>
            <a:normAutofit lnSpcReduction="10000"/>
          </a:bodyPr>
          <a:lstStyle/>
          <a:p>
            <a:r>
              <a:rPr lang="fr-CA" dirty="0"/>
              <a:t>Le psychologue inscrit au tableau de l’Ordre professionnel des psychologues du Québec doit tenir, sous réserve des articles 12 et 13, à l’endroit où il exerce sa profession, un dossier pour chacun de ses clients. Le psychologue doit assurer la mise à jour et la conservation de chaque dossier. D. 448-92, a. 1</a:t>
            </a:r>
          </a:p>
          <a:p>
            <a:pPr marL="354013" lvl="1" indent="-354013"/>
            <a:r>
              <a:rPr lang="fr-CA" sz="1800" dirty="0"/>
              <a:t>Le psychologue peut, lors d’une consultation de groupe, tenir un dossier unique de l’intervention comprenant les renseignements mentionnés au paragraphe 2 de l’article 3 (la date d’ouverture du dossier;  2° lorsque le client est une personne physique, le nom de ce client à sa naissance, son sexe, sa date de naissance, son adresse et son numéro de téléphone; 3° lorsque le client est une société ou une personne morale, le nom de ce client, l’adresse de son établissement, son numéro de téléphone, de même que les nom et prénom, l’adresse, le numéro de téléphone et le titre de la fonction d’un représentant autorisé), la description et une évaluation de l’intervention et, s’il y a lieu, les renseignements mentionnés au paragraphe 9 de l’article 3 (une copie de tout contrat de service ou la description de toute entente particulière concernant la nature et les modalités d’une intervention). D. 448-92, a. 4. </a:t>
            </a:r>
          </a:p>
        </p:txBody>
      </p:sp>
    </p:spTree>
    <p:extLst>
      <p:ext uri="{BB962C8B-B14F-4D97-AF65-F5344CB8AC3E}">
        <p14:creationId xmlns:p14="http://schemas.microsoft.com/office/powerpoint/2010/main" val="880428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27172-0034-44FC-AF9C-87352841FA6D}"/>
              </a:ext>
            </a:extLst>
          </p:cNvPr>
          <p:cNvSpPr>
            <a:spLocks noGrp="1"/>
          </p:cNvSpPr>
          <p:nvPr>
            <p:ph type="title"/>
          </p:nvPr>
        </p:nvSpPr>
        <p:spPr/>
        <p:txBody>
          <a:bodyPr>
            <a:normAutofit/>
          </a:bodyPr>
          <a:lstStyle/>
          <a:p>
            <a:r>
              <a:rPr lang="fr-CA" dirty="0"/>
              <a:t>CONFLIT D’INTÉRÊTS ET INDÉPENDANCE PROFESSIONNELLE</a:t>
            </a:r>
          </a:p>
        </p:txBody>
      </p:sp>
      <p:sp>
        <p:nvSpPr>
          <p:cNvPr id="3" name="Espace réservé du contenu 2">
            <a:extLst>
              <a:ext uri="{FF2B5EF4-FFF2-40B4-BE49-F238E27FC236}">
                <a16:creationId xmlns:a16="http://schemas.microsoft.com/office/drawing/2014/main" id="{2C085291-F22E-46DB-9E73-2C34F9A96C0E}"/>
              </a:ext>
            </a:extLst>
          </p:cNvPr>
          <p:cNvSpPr>
            <a:spLocks noGrp="1"/>
          </p:cNvSpPr>
          <p:nvPr>
            <p:ph idx="1"/>
          </p:nvPr>
        </p:nvSpPr>
        <p:spPr>
          <a:xfrm>
            <a:off x="677334" y="2874481"/>
            <a:ext cx="8596668" cy="3880773"/>
          </a:xfrm>
        </p:spPr>
        <p:txBody>
          <a:bodyPr>
            <a:noAutofit/>
          </a:bodyPr>
          <a:lstStyle/>
          <a:p>
            <a:r>
              <a:rPr lang="fr-CA" sz="1600" dirty="0"/>
              <a:t>Le psychologue subordonne son intérêt personnel ou, le cas échéant, celui de son employeur ou de ses collègues de travail à l’intérêt de ses clients. D. 439-2008, a. 23. </a:t>
            </a:r>
          </a:p>
          <a:p>
            <a:r>
              <a:rPr lang="fr-CA" sz="1600" dirty="0"/>
              <a:t>Le psychologue agissant comme expert ne peut devenir le psychologue traitant d’une personne ayant fait l’objet de son expertise, à moins qu’il n’y ait une demande expresse de cette personne à ce sujet et qu’il n’ait obtenu une autorisation des personnes concernées par ce changement de rôles, le cas échéant. D. 439-2008, a. 29.</a:t>
            </a:r>
          </a:p>
          <a:p>
            <a:r>
              <a:rPr lang="fr-CA" sz="1600" dirty="0"/>
              <a:t>Lorsque le psychologue constate qu’il se trouve en situation de conflit d’intérêts ou qu’il risque de s’y trouver, il définit la nature et le sens de ses obligations et de ses responsabilités, en informe son client et convient avec lui, le cas échéant, des mesures appropriées. D. 439-2008, a. 32. </a:t>
            </a:r>
          </a:p>
        </p:txBody>
      </p:sp>
    </p:spTree>
    <p:extLst>
      <p:ext uri="{BB962C8B-B14F-4D97-AF65-F5344CB8AC3E}">
        <p14:creationId xmlns:p14="http://schemas.microsoft.com/office/powerpoint/2010/main" val="296043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6868A5-9C24-BC42-49E5-51C5294ED189}"/>
              </a:ext>
            </a:extLst>
          </p:cNvPr>
          <p:cNvSpPr>
            <a:spLocks noGrp="1"/>
          </p:cNvSpPr>
          <p:nvPr>
            <p:ph type="title"/>
          </p:nvPr>
        </p:nvSpPr>
        <p:spPr/>
        <p:txBody>
          <a:bodyPr/>
          <a:lstStyle/>
          <a:p>
            <a:r>
              <a:rPr lang="fr-CA" dirty="0"/>
              <a:t>EN RÉSUMÉ	</a:t>
            </a:r>
          </a:p>
        </p:txBody>
      </p:sp>
      <p:sp>
        <p:nvSpPr>
          <p:cNvPr id="3" name="Espace réservé du contenu 2">
            <a:extLst>
              <a:ext uri="{FF2B5EF4-FFF2-40B4-BE49-F238E27FC236}">
                <a16:creationId xmlns:a16="http://schemas.microsoft.com/office/drawing/2014/main" id="{3A1C0A84-D3E8-1D33-F0B1-FCFDEEF9E000}"/>
              </a:ext>
            </a:extLst>
          </p:cNvPr>
          <p:cNvSpPr>
            <a:spLocks noGrp="1"/>
          </p:cNvSpPr>
          <p:nvPr>
            <p:ph idx="1"/>
          </p:nvPr>
        </p:nvSpPr>
        <p:spPr>
          <a:xfrm>
            <a:off x="677333" y="1430594"/>
            <a:ext cx="11003389" cy="5264119"/>
          </a:xfrm>
        </p:spPr>
        <p:txBody>
          <a:bodyPr>
            <a:normAutofit fontScale="92500" lnSpcReduction="10000"/>
          </a:bodyPr>
          <a:lstStyle/>
          <a:p>
            <a:r>
              <a:rPr lang="fr-CA" dirty="0"/>
              <a:t>Le psychologue doit toujours envisager le Yoga et les outils s’y rapportant comme un adjuvent à la thérapie.</a:t>
            </a:r>
          </a:p>
          <a:p>
            <a:r>
              <a:rPr lang="fr-CA" dirty="0"/>
              <a:t>Le Yoga est parfois enseigné comme une approche spirituelle pouvant alors être perçu, par la personne accompagnée, comme ésotérique. Le psychologue doit considérer cette possibilité et donc utiliser les outils du Yoga avec diligence et prudence afin de ne pas porter préjudice à la profession de psychologue. Les ateliers ou suggestions en lien avec le Yoga doivent être supportés par la science et énoncés comme tel (une attention particulière doit être portée aux mots utilisés). </a:t>
            </a:r>
            <a:r>
              <a:rPr lang="fr-CA" dirty="0">
                <a:solidFill>
                  <a:srgbClr val="92D050"/>
                </a:solidFill>
              </a:rPr>
              <a:t>(Données probantes)</a:t>
            </a:r>
          </a:p>
          <a:p>
            <a:r>
              <a:rPr lang="fr-CA" dirty="0"/>
              <a:t>La démarche doit être inscrite dans une démarche supportée par le jugement clinique incluant une évaluation des difficultés du client (motif de consultation) et la connaissance de données probantes sur l’efficacité des outils en lien avec la condition. </a:t>
            </a:r>
            <a:r>
              <a:rPr lang="fr-CA" dirty="0">
                <a:solidFill>
                  <a:srgbClr val="92D050"/>
                </a:solidFill>
              </a:rPr>
              <a:t>(Humilité </a:t>
            </a:r>
            <a:r>
              <a:rPr lang="fr-CA">
                <a:solidFill>
                  <a:srgbClr val="92D050"/>
                </a:solidFill>
              </a:rPr>
              <a:t>et compétences, Devoirs </a:t>
            </a:r>
            <a:r>
              <a:rPr lang="fr-CA" dirty="0">
                <a:solidFill>
                  <a:srgbClr val="92D050"/>
                </a:solidFill>
              </a:rPr>
              <a:t>et obligations envers le client et Données probantes)</a:t>
            </a:r>
          </a:p>
          <a:p>
            <a:r>
              <a:rPr lang="fr-CA" dirty="0"/>
              <a:t>Attention aux conflits de rôles.</a:t>
            </a:r>
            <a:r>
              <a:rPr lang="fr-CA" dirty="0">
                <a:solidFill>
                  <a:srgbClr val="92D050"/>
                </a:solidFill>
              </a:rPr>
              <a:t> (Conflit d’intérêts et indépendance professionnelle)</a:t>
            </a:r>
            <a:endParaRPr lang="fr-CA" dirty="0"/>
          </a:p>
          <a:p>
            <a:r>
              <a:rPr lang="fr-CA" dirty="0"/>
              <a:t>Tous les articles du code et de la tenue de dossier doivent être respectés.</a:t>
            </a:r>
          </a:p>
          <a:p>
            <a:r>
              <a:rPr lang="fr-CA" dirty="0"/>
              <a:t>Le yoga et la pleine conscience ne s’adresse pas à toutes personnes et ne traite pas tout. </a:t>
            </a:r>
            <a:r>
              <a:rPr lang="fr-CA" dirty="0">
                <a:solidFill>
                  <a:srgbClr val="92D050"/>
                </a:solidFill>
              </a:rPr>
              <a:t>(Humilité et compétences)</a:t>
            </a:r>
          </a:p>
          <a:p>
            <a:r>
              <a:rPr lang="fr-CA" dirty="0">
                <a:solidFill>
                  <a:schemeClr val="tx1"/>
                </a:solidFill>
              </a:rPr>
              <a:t>Pas de client à la fois en thérapie et en session de yoga indépendante (la démarche d’intégration du yoga doit être faite dans une visée thérapeutique et doit être explicitement énoncée comme telle à la personne accompagnée). </a:t>
            </a:r>
            <a:r>
              <a:rPr lang="fr-CA" dirty="0">
                <a:solidFill>
                  <a:srgbClr val="92D050"/>
                </a:solidFill>
              </a:rPr>
              <a:t>(Conflit d’intérêts et indépendance professionnelle)</a:t>
            </a:r>
          </a:p>
          <a:p>
            <a:endParaRPr lang="fr-CA" dirty="0"/>
          </a:p>
          <a:p>
            <a:endParaRPr lang="fr-CA" dirty="0"/>
          </a:p>
          <a:p>
            <a:endParaRPr lang="fr-CA" dirty="0"/>
          </a:p>
        </p:txBody>
      </p:sp>
    </p:spTree>
    <p:extLst>
      <p:ext uri="{BB962C8B-B14F-4D97-AF65-F5344CB8AC3E}">
        <p14:creationId xmlns:p14="http://schemas.microsoft.com/office/powerpoint/2010/main" val="1268489933"/>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4B270AB-C138-415C-897E-3C24487DEC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114</TotalTime>
  <Words>1254</Words>
  <Application>Microsoft Office PowerPoint</Application>
  <PresentationFormat>Grand écran</PresentationFormat>
  <Paragraphs>39</Paragraphs>
  <Slides>8</Slides>
  <Notes>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8</vt:i4>
      </vt:variant>
    </vt:vector>
  </HeadingPairs>
  <TitlesOfParts>
    <vt:vector size="13" baseType="lpstr">
      <vt:lpstr>Arial</vt:lpstr>
      <vt:lpstr>Calibri</vt:lpstr>
      <vt:lpstr>Trebuchet MS</vt:lpstr>
      <vt:lpstr>Wingdings 3</vt:lpstr>
      <vt:lpstr>Facette</vt:lpstr>
      <vt:lpstr>Déontologie  </vt:lpstr>
      <vt:lpstr>Articles du code de déontologie de l’Ordre des psychologues du Québec en lien avec l’intégration du Yoga en psychothérapie </vt:lpstr>
      <vt:lpstr>Données probantes La science à l’appuie de nos interventions</vt:lpstr>
      <vt:lpstr>DEVOIRS ET OBLIGATIONS ENVERS LE CLIENT</vt:lpstr>
      <vt:lpstr>DEVOIRS ET OBLIGATIONS ENVERS LE CLIENT</vt:lpstr>
      <vt:lpstr>DOSSIERS</vt:lpstr>
      <vt:lpstr>CONFLIT D’INTÉRÊTS ET INDÉPENDANCE PROFESSIONNELLE</vt:lpstr>
      <vt:lpstr>EN RÉSUMÉ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Déontologie</dc:title>
  <dc:creator>Isabelle Fournier</dc:creator>
  <cp:lastModifiedBy>Isabelle Fournier</cp:lastModifiedBy>
  <cp:revision>6</cp:revision>
  <dcterms:created xsi:type="dcterms:W3CDTF">2022-03-18T20:33:53Z</dcterms:created>
  <dcterms:modified xsi:type="dcterms:W3CDTF">2022-05-06T17:08:16Z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