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sldIdLst>
    <p:sldId id="256" r:id="rId2"/>
    <p:sldId id="257" r:id="rId3"/>
    <p:sldId id="259" r:id="rId4"/>
    <p:sldId id="260" r:id="rId5"/>
    <p:sldId id="266" r:id="rId6"/>
    <p:sldId id="262" r:id="rId7"/>
    <p:sldId id="263" r:id="rId8"/>
    <p:sldId id="264" r:id="rId9"/>
    <p:sldId id="265" r:id="rId10"/>
    <p:sldId id="267" r:id="rId11"/>
    <p:sldId id="261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2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1A5888-FCCD-9DBB-2954-0307EB361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0B11FC-BDFB-8666-D646-7AEDF65876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DB7930-89D7-BF51-649D-3B450CEBE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DDFABB-30DD-65F3-ED63-5A883615A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EFB23F-CD04-FB58-A7D7-61C2E1997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38570028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CD387-E762-81AE-5AA7-D377535E7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D0E2AB-5846-16B0-215D-8D093B27A8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605C25-C3FA-CE48-C4ED-3F14EDB8C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DFC61D-EF08-1F2D-FA03-1C3A7C66F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201F4D-67A8-FE2B-5493-C774CD140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707205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B8CDEE-520E-EE8A-6D81-CC935BD68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33A14E-B227-50D6-2450-ABF4E1FB6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A32C5B-734E-0E61-950A-A85205F8C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FB5758-88E6-9F22-5F04-99B59DF04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629DCC-7AA9-1683-6B3A-E45B0B88E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9701819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6A8DEF-F9E6-2BF3-815C-21C6D1ECA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95748-6267-8CF5-DE6B-D6BF3B06CB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B9498F-49A7-5D5A-877C-257F54B456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F45F2F-2177-A561-FA24-1345A459B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AC4E19-331F-7D55-76AC-107CE54A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E2413D-F1A4-FC68-2DAD-0561654D5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2388615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E2EB3-3A2D-B061-6AFB-51B06903C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9595E6-9413-30FE-9BA7-F7FD5A2DF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BD6885B-086B-42D0-F4E9-93F18620C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CA027C0-A2CF-B9CF-B89B-A2C894AA95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9302139-AB53-C0C7-71D2-68D456A9E3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9AA8790-E412-6657-BBB4-8E5849520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F0B0D-7A49-EDB8-F282-799FF875C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CF93ED1-D8B8-7BB5-0F69-A29AD22CC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88492008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11DE77-244E-0AAA-24EF-134E2C332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B0FF884-3A28-C657-7FCE-AC62DDCFA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A447247-EFE1-381A-9A36-C9FC0B132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C149CC2-5461-6801-71FD-D191447E7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91778810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28ED2D-BD42-8BA6-8BF5-B91663A01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967A771-6A67-97C6-BFB4-41133ACEA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F9ADC8-005F-14B6-4A8C-F6D14505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3750093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04EA6-E042-6339-56EF-366988B74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B0030D-BCF5-64F6-2720-9D62D10706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D0519A-F4AA-2332-0A47-B9F125CC0A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C5DCD2-95E9-3F26-9AA1-627289831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66224B-D82C-60C6-4279-8B9A81B5A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8243CE-CEC6-1BA2-ABB7-0611A6959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1721685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E3071F-1B7F-41F8-3289-7B9DE1065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1B1E95-459F-ED32-70C0-9EA354CD9F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3B7EE7-E505-A2C0-EF42-D7ACA1916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441F9A-0880-087C-99AA-AE0015D15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AABDE5-2892-7928-2FB2-E77363701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D96D30-8178-2196-43BC-E9974CB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00308212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C383A-A5AA-7694-4E7A-DC86E8807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F60D58-575A-6498-DCA5-8DD523BF4D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5AB268-90AA-06CB-E8C3-4925C5D7D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5CDDA5-E9DE-5DAC-D3A9-A63F0F8F2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32414E-9997-16CE-047D-994FD7182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586396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8571D2B-47C8-D6A6-E4D1-D3F4AFAF9A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EB7F56-A520-0D26-98AE-ABCEBF60A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F1554A-B806-3854-C1DB-E719AFFF5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B43D81-C728-51D4-8FAA-7AC98DEC5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569526-2975-A2D3-8E67-1B01775E6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30600642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60A645E-6C35-20B3-29E9-A5CB9C3EC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BD73EE-A2A6-B8B5-E59E-146369490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FDCCCD-9CDC-16DB-64EA-232922F849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Friday, October 21, 2022</a:t>
            </a:fld>
            <a:endParaRPr lang="en-US" cap="all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0A7391-F0F0-B085-3A27-34C3F7E9C4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/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FEA3FC-8751-2D8A-7B13-A293D509ED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‹N°›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32946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A2A66-2AA0-4748-9047-BA68C1F1C3B8}"/>
              </a:ext>
            </a:extLst>
          </p:cNvPr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920151" y="2920878"/>
            <a:ext cx="6292690" cy="2992576"/>
          </a:xfrm>
        </p:spPr>
        <p:txBody>
          <a:bodyPr anchor="t">
            <a:normAutofit/>
          </a:bodyPr>
          <a:lstStyle/>
          <a:p>
            <a:pPr algn="l"/>
            <a:r>
              <a:rPr lang="fr-CA" sz="3000" dirty="0">
                <a:solidFill>
                  <a:schemeClr val="bg1"/>
                </a:solidFill>
              </a:rPr>
              <a:t>PAWANAMUKTASANA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C404505-4DA5-93BC-94B3-7B3B1526E1C6}"/>
              </a:ext>
            </a:extLst>
          </p:cNvPr>
          <p:cNvSpPr txBox="1"/>
          <p:nvPr/>
        </p:nvSpPr>
        <p:spPr>
          <a:xfrm>
            <a:off x="2328421" y="1951348"/>
            <a:ext cx="7871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000" dirty="0"/>
              <a:t>PAWANAMUKTASANA</a:t>
            </a:r>
          </a:p>
        </p:txBody>
      </p:sp>
    </p:spTree>
    <p:extLst>
      <p:ext uri="{BB962C8B-B14F-4D97-AF65-F5344CB8AC3E}">
        <p14:creationId xmlns:p14="http://schemas.microsoft.com/office/powerpoint/2010/main" val="3128357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A66C0-13B3-4BDD-80DE-C01F8E496CE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71600" y="795528"/>
            <a:ext cx="10241280" cy="880872"/>
          </a:xfrm>
        </p:spPr>
        <p:txBody>
          <a:bodyPr/>
          <a:lstStyle/>
          <a:p>
            <a:r>
              <a:rPr lang="fr-CA" dirty="0"/>
              <a:t>PRÉPARATION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19C8FA-4E58-4CAE-85F1-991A6632706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371600" y="1842655"/>
            <a:ext cx="10241280" cy="43536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CA" dirty="0"/>
              <a:t>Le mot Yoga, signifie UNION. 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Il travaille donc sur les plans physique, mental, émotionnel et psychique. 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Alors tout le corps doit être mentalement et physiquement préparé avant de pratiquer un asana.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Les séries de </a:t>
            </a:r>
            <a:r>
              <a:rPr lang="fr-CA" dirty="0" err="1"/>
              <a:t>Pawanamuktasana</a:t>
            </a:r>
            <a:r>
              <a:rPr lang="fr-CA" dirty="0"/>
              <a:t> nous permettent de préparer le corps et de réveiller, réchauffer les systèmes et processus subtils qui seront impliqués dans notre pratique du Yoga. </a:t>
            </a:r>
          </a:p>
          <a:p>
            <a:pPr marL="0" indent="0">
              <a:buNone/>
            </a:pPr>
            <a:r>
              <a:rPr lang="fr-CA" sz="1200" dirty="0"/>
              <a:t>Référence: </a:t>
            </a:r>
            <a:r>
              <a:rPr lang="en-US" sz="1200" dirty="0"/>
              <a:t>Chandra N. Benefits of Joint Exercise in the Practice of Classical Yoga. J Complement Med Alt Healthcare. 2018; 6(5)</a:t>
            </a:r>
            <a:endParaRPr lang="fr-CA" sz="1200" dirty="0"/>
          </a:p>
        </p:txBody>
      </p:sp>
    </p:spTree>
    <p:extLst>
      <p:ext uri="{BB962C8B-B14F-4D97-AF65-F5344CB8AC3E}">
        <p14:creationId xmlns:p14="http://schemas.microsoft.com/office/powerpoint/2010/main" val="2785681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3DD90B-178D-4A1F-9CD3-4473098C81F9}"/>
              </a:ext>
            </a:extLst>
          </p:cNvPr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1221179" y="719446"/>
            <a:ext cx="10435244" cy="54191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dirty="0">
                <a:ea typeface="Cambria" panose="02040503050406030204" pitchFamily="18" charset="0"/>
                <a:cs typeface="Cambria" panose="02040503050406030204" pitchFamily="18" charset="0"/>
              </a:rPr>
              <a:t>É</a:t>
            </a:r>
            <a:r>
              <a:rPr lang="fr-FR" dirty="0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tymologie de  </a:t>
            </a:r>
            <a:r>
              <a:rPr lang="fr-FR" dirty="0" err="1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pawanamuktasana</a:t>
            </a:r>
            <a:r>
              <a:rPr lang="fr-FR" dirty="0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 :</a:t>
            </a:r>
          </a:p>
          <a:p>
            <a:pPr marL="0" indent="0">
              <a:buNone/>
            </a:pPr>
            <a:r>
              <a:rPr lang="fr-FR" dirty="0" err="1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pawana</a:t>
            </a:r>
            <a:r>
              <a:rPr lang="fr-FR" dirty="0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 se réfère au vent ou à la respiration vitale</a:t>
            </a:r>
          </a:p>
          <a:p>
            <a:pPr marL="0" indent="0">
              <a:buNone/>
            </a:pPr>
            <a:r>
              <a:rPr lang="fr-FR" dirty="0" err="1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mukta</a:t>
            </a:r>
            <a:r>
              <a:rPr lang="fr-FR" dirty="0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 se réfère au relâchement</a:t>
            </a:r>
          </a:p>
          <a:p>
            <a:pPr marL="0" indent="0">
              <a:buNone/>
            </a:pPr>
            <a:r>
              <a:rPr lang="fr-FR" dirty="0">
                <a:effectLst/>
                <a:ea typeface="Cambria" panose="02040503050406030204" pitchFamily="18" charset="0"/>
                <a:cs typeface="Cambria" panose="02040503050406030204" pitchFamily="18" charset="0"/>
              </a:rPr>
              <a:t>asana se réfèrent à la posture. </a:t>
            </a:r>
            <a:endParaRPr lang="fr-CA" dirty="0"/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Swami </a:t>
            </a:r>
            <a:r>
              <a:rPr lang="fr-CA" dirty="0" err="1"/>
              <a:t>Satyananda</a:t>
            </a:r>
            <a:r>
              <a:rPr lang="fr-CA" dirty="0"/>
              <a:t> </a:t>
            </a:r>
            <a:r>
              <a:rPr lang="fr-CA" dirty="0" err="1"/>
              <a:t>Saraswati</a:t>
            </a:r>
            <a:r>
              <a:rPr lang="fr-CA" dirty="0"/>
              <a:t> de l’École de Yoga du Bihar a classé ces séries d’asanas en trois groupes distincts:</a:t>
            </a:r>
          </a:p>
          <a:p>
            <a:pPr marL="0" indent="0">
              <a:buNone/>
            </a:pPr>
            <a:endParaRPr lang="fr-CA" dirty="0"/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anti-rhumatisme (réchauffe et débloque l’énergie coincée dans les articulations)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digestif ou abdominal (stimule et renforce le système digestif)</a:t>
            </a:r>
          </a:p>
          <a:p>
            <a:pPr marL="457200" indent="-457200">
              <a:buFont typeface="+mj-lt"/>
              <a:buAutoNum type="arabicPeriod"/>
            </a:pPr>
            <a:r>
              <a:rPr lang="fr-CA" dirty="0"/>
              <a:t>shakti </a:t>
            </a:r>
            <a:r>
              <a:rPr lang="fr-CA" dirty="0" err="1"/>
              <a:t>bandha</a:t>
            </a:r>
            <a:r>
              <a:rPr lang="fr-CA" dirty="0"/>
              <a:t> (boucles d’énergie)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sz="1000" dirty="0"/>
              <a:t>Référence: </a:t>
            </a:r>
            <a:r>
              <a:rPr lang="en-US" sz="1000" dirty="0"/>
              <a:t>Chandra N. Benefits of Joint Exercise in the Practice of Classical Yoga. J Complement Med Alt Healthcare. 2018; 6(5)</a:t>
            </a:r>
            <a:endParaRPr lang="fr-CA" sz="1000" dirty="0"/>
          </a:p>
        </p:txBody>
      </p:sp>
    </p:spTree>
    <p:extLst>
      <p:ext uri="{BB962C8B-B14F-4D97-AF65-F5344CB8AC3E}">
        <p14:creationId xmlns:p14="http://schemas.microsoft.com/office/powerpoint/2010/main" val="2336940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5A57F-4982-4523-A9A1-F6AF2C6C1E6D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71600" y="720437"/>
            <a:ext cx="10241280" cy="1066800"/>
          </a:xfrm>
        </p:spPr>
        <p:txBody>
          <a:bodyPr>
            <a:normAutofit fontScale="90000"/>
          </a:bodyPr>
          <a:lstStyle/>
          <a:p>
            <a:br>
              <a:rPr lang="fr-CA" dirty="0"/>
            </a:br>
            <a:br>
              <a:rPr lang="fr-CA" dirty="0"/>
            </a:br>
            <a:br>
              <a:rPr lang="fr-CA" dirty="0"/>
            </a:br>
            <a:br>
              <a:rPr lang="fr-CA" dirty="0"/>
            </a:br>
            <a:br>
              <a:rPr lang="fr-CA" dirty="0"/>
            </a:br>
            <a:br>
              <a:rPr lang="fr-CA" dirty="0"/>
            </a:br>
            <a:br>
              <a:rPr lang="fr-CA" dirty="0"/>
            </a:br>
            <a:r>
              <a:rPr lang="fr-CA" sz="4000" dirty="0"/>
              <a:t>BIENFAITS</a:t>
            </a:r>
            <a:br>
              <a:rPr lang="fr-CA" dirty="0"/>
            </a:b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2514E2-93F6-41DF-BB0C-05FF68EF616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371600" y="1662544"/>
            <a:ext cx="10241280" cy="45931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CA" sz="1800" dirty="0"/>
              <a:t>Certains auteures dont Singh, </a:t>
            </a:r>
            <a:r>
              <a:rPr lang="fr-CA" sz="1800"/>
              <a:t>Sansregret </a:t>
            </a:r>
            <a:r>
              <a:rPr lang="fr-CA" sz="1800" dirty="0"/>
              <a:t>et </a:t>
            </a:r>
            <a:r>
              <a:rPr lang="fr-CA" sz="1800" dirty="0" err="1"/>
              <a:t>Vésin</a:t>
            </a:r>
            <a:r>
              <a:rPr lang="fr-CA" sz="1800" dirty="0"/>
              <a:t>, voir la bibliographie, rapportent les bienfais suivants:</a:t>
            </a:r>
          </a:p>
          <a:p>
            <a:pPr marL="0" indent="0">
              <a:buNone/>
            </a:pPr>
            <a:endParaRPr lang="fr-CA" sz="1800" dirty="0"/>
          </a:p>
          <a:p>
            <a:r>
              <a:rPr lang="fr-CA" sz="1800" dirty="0"/>
              <a:t>Libère le </a:t>
            </a:r>
            <a:r>
              <a:rPr lang="fr-CA" sz="1800" dirty="0" err="1"/>
              <a:t>Prana</a:t>
            </a:r>
            <a:r>
              <a:rPr lang="fr-CA" sz="1800" dirty="0"/>
              <a:t> (énergie vitale) et la fait circuler dans tout notre être à travers les différents plans (physique, émotionnel, mental et spirituel).</a:t>
            </a:r>
          </a:p>
          <a:p>
            <a:r>
              <a:rPr lang="fr-CA" sz="1800" dirty="0"/>
              <a:t>Réchauffe, ouvre les articulations et les maintient mobiles.</a:t>
            </a:r>
          </a:p>
          <a:p>
            <a:r>
              <a:rPr lang="fr-CA" sz="1800" dirty="0"/>
              <a:t>Libère les toxines ayant pu s’y accumuler au niveau articulatoire ou au niveau du système digestif selon la série pratiquée.</a:t>
            </a:r>
          </a:p>
          <a:p>
            <a:r>
              <a:rPr lang="fr-CA" sz="1800" dirty="0"/>
              <a:t>Détend les muscles. </a:t>
            </a:r>
          </a:p>
          <a:p>
            <a:pPr marL="0" indent="0">
              <a:buNone/>
            </a:pPr>
            <a:endParaRPr lang="fr-CA" sz="1500" dirty="0"/>
          </a:p>
        </p:txBody>
      </p:sp>
    </p:spTree>
    <p:extLst>
      <p:ext uri="{BB962C8B-B14F-4D97-AF65-F5344CB8AC3E}">
        <p14:creationId xmlns:p14="http://schemas.microsoft.com/office/powerpoint/2010/main" val="1822920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5A57F-4982-4523-A9A1-F6AF2C6C1E6D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71600" y="602343"/>
            <a:ext cx="10241280" cy="1025236"/>
          </a:xfrm>
        </p:spPr>
        <p:txBody>
          <a:bodyPr>
            <a:normAutofit fontScale="90000"/>
          </a:bodyPr>
          <a:lstStyle/>
          <a:p>
            <a:br>
              <a:rPr lang="fr-CA" sz="4000" dirty="0"/>
            </a:br>
            <a:br>
              <a:rPr lang="fr-CA" sz="4000" dirty="0"/>
            </a:br>
            <a:br>
              <a:rPr lang="fr-CA" sz="4000" dirty="0"/>
            </a:br>
            <a:br>
              <a:rPr lang="fr-CA" sz="4000" dirty="0"/>
            </a:br>
            <a:r>
              <a:rPr lang="fr-CA" sz="4000" dirty="0"/>
              <a:t>BIENFAITS</a:t>
            </a:r>
            <a:br>
              <a:rPr lang="fr-CA" dirty="0"/>
            </a:b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2514E2-93F6-41DF-BB0C-05FF68EF616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371600" y="1524000"/>
            <a:ext cx="10241280" cy="4731657"/>
          </a:xfrm>
        </p:spPr>
        <p:txBody>
          <a:bodyPr>
            <a:noAutofit/>
          </a:bodyPr>
          <a:lstStyle/>
          <a:p>
            <a:r>
              <a:rPr lang="fr-CA" sz="1800" dirty="0"/>
              <a:t>Active le système nerveux parasympathique.</a:t>
            </a:r>
          </a:p>
          <a:p>
            <a:r>
              <a:rPr lang="fr-CA" sz="1800" dirty="0"/>
              <a:t>Augmente la faculté attentionnelle (par la synchronisation du mouvement et du souffle).</a:t>
            </a:r>
          </a:p>
          <a:p>
            <a:r>
              <a:rPr lang="fr-CA" sz="1800" dirty="0"/>
              <a:t>Améliore les fonctions hormonales.</a:t>
            </a:r>
          </a:p>
          <a:p>
            <a:r>
              <a:rPr lang="fr-CA" sz="1800" dirty="0"/>
              <a:t>Stimule le fonctionnement des organes internes.</a:t>
            </a:r>
          </a:p>
          <a:p>
            <a:r>
              <a:rPr lang="fr-CA" sz="1800" dirty="0"/>
              <a:t>Aide aux problèmes au niveau des organes reproducteurs et régularise les menstruations.</a:t>
            </a:r>
          </a:p>
          <a:p>
            <a:r>
              <a:rPr lang="fr-CA" sz="1800" dirty="0"/>
              <a:t>Favorise l’élimination des flatulences et de l’acidité.</a:t>
            </a:r>
          </a:p>
          <a:p>
            <a:pPr marL="0" indent="0">
              <a:buNone/>
            </a:pPr>
            <a:endParaRPr lang="fr-CA" sz="1500" dirty="0"/>
          </a:p>
        </p:txBody>
      </p:sp>
    </p:spTree>
    <p:extLst>
      <p:ext uri="{BB962C8B-B14F-4D97-AF65-F5344CB8AC3E}">
        <p14:creationId xmlns:p14="http://schemas.microsoft.com/office/powerpoint/2010/main" val="737524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356CE2-099F-4499-B19A-C77CF1E95E24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71600" y="795528"/>
            <a:ext cx="10241280" cy="825454"/>
          </a:xfrm>
        </p:spPr>
        <p:txBody>
          <a:bodyPr/>
          <a:lstStyle/>
          <a:p>
            <a:r>
              <a:rPr lang="fr-CA" dirty="0"/>
              <a:t>COMMENT PRATIQUER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A5880C-F51B-4D0E-B8E3-A2641B962033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371600" y="1925782"/>
            <a:ext cx="10241280" cy="414583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CA" dirty="0"/>
              <a:t>Ces différentes séries de mouvements doivent être faites avec présence attentive.</a:t>
            </a:r>
          </a:p>
          <a:p>
            <a:pPr marL="0" indent="0">
              <a:buNone/>
            </a:pPr>
            <a:r>
              <a:rPr lang="fr-CA" dirty="0"/>
              <a:t>L’harmonisation du mouvement et du souffle est primordiale.</a:t>
            </a:r>
          </a:p>
          <a:p>
            <a:pPr marL="0" indent="0">
              <a:buNone/>
            </a:pPr>
            <a:endParaRPr lang="fr-CA" dirty="0"/>
          </a:p>
          <a:p>
            <a:pPr marL="0" indent="0">
              <a:buNone/>
            </a:pPr>
            <a:r>
              <a:rPr lang="fr-CA" dirty="0"/>
              <a:t>L’attention peut être déposée à la fois sur le mouvement, la sensation physique et la respiration ou sur l’un de ces éléments à la fois.</a:t>
            </a:r>
          </a:p>
          <a:p>
            <a:pPr marL="0" indent="0">
              <a:buNone/>
            </a:pPr>
            <a:endParaRPr lang="fr-CA" dirty="0"/>
          </a:p>
          <a:p>
            <a:r>
              <a:rPr lang="fr-CA" dirty="0"/>
              <a:t>Amène le mouvement à ralentir.</a:t>
            </a:r>
          </a:p>
          <a:p>
            <a:r>
              <a:rPr lang="fr-CA" dirty="0"/>
              <a:t>Augmente la relaxation et la détente.</a:t>
            </a:r>
          </a:p>
          <a:p>
            <a:r>
              <a:rPr lang="fr-CA" dirty="0"/>
              <a:t>Améliore la conscience de soi.</a:t>
            </a:r>
          </a:p>
        </p:txBody>
      </p:sp>
    </p:spTree>
    <p:extLst>
      <p:ext uri="{BB962C8B-B14F-4D97-AF65-F5344CB8AC3E}">
        <p14:creationId xmlns:p14="http://schemas.microsoft.com/office/powerpoint/2010/main" val="2995026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94189-02D9-4C1F-8574-66ECF0F4F5AB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71600" y="795528"/>
            <a:ext cx="10238509" cy="617636"/>
          </a:xfrm>
        </p:spPr>
        <p:txBody>
          <a:bodyPr>
            <a:normAutofit fontScale="90000"/>
          </a:bodyPr>
          <a:lstStyle/>
          <a:p>
            <a:r>
              <a:rPr lang="fr-CA" dirty="0"/>
              <a:t> SÉRIE ANTI-RUMATHISMALE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BADA76F2-9310-4009-BFAA-0932721ABEE6}"/>
              </a:ext>
            </a:extLst>
          </p:cNvPr>
          <p:cNvPicPr>
            <a:picLocks noGrp="1" noChangeAspect="1"/>
          </p:cNvPicPr>
          <p:nvPr>
            <p:ph idx="1"/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98" y="1704109"/>
            <a:ext cx="11322466" cy="4360431"/>
          </a:xfrm>
        </p:spPr>
      </p:pic>
    </p:spTree>
    <p:extLst>
      <p:ext uri="{BB962C8B-B14F-4D97-AF65-F5344CB8AC3E}">
        <p14:creationId xmlns:p14="http://schemas.microsoft.com/office/powerpoint/2010/main" val="2074913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BAA7AA-598E-4D91-9560-2D5CC3A6E2CE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71600" y="795528"/>
            <a:ext cx="10241280" cy="797745"/>
          </a:xfrm>
        </p:spPr>
        <p:txBody>
          <a:bodyPr/>
          <a:lstStyle/>
          <a:p>
            <a:r>
              <a:rPr lang="fr-CA" dirty="0"/>
              <a:t>SÉRIE ANTI-FLATULENCE</a:t>
            </a:r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FFFD0C06-E886-4839-A2D3-B950C2FFADED}"/>
              </a:ext>
            </a:extLst>
          </p:cNvPr>
          <p:cNvPicPr>
            <a:picLocks noGrp="1" noChangeAspect="1"/>
          </p:cNvPicPr>
          <p:nvPr>
            <p:ph idx="1"/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51" y="1593273"/>
            <a:ext cx="11783698" cy="4613563"/>
          </a:xfrm>
        </p:spPr>
      </p:pic>
    </p:spTree>
    <p:extLst>
      <p:ext uri="{BB962C8B-B14F-4D97-AF65-F5344CB8AC3E}">
        <p14:creationId xmlns:p14="http://schemas.microsoft.com/office/powerpoint/2010/main" val="1412368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08DA9-16A0-4B69-AFA7-920EC1CC8920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71600" y="795528"/>
            <a:ext cx="10241280" cy="825454"/>
          </a:xfrm>
        </p:spPr>
        <p:txBody>
          <a:bodyPr/>
          <a:lstStyle/>
          <a:p>
            <a:r>
              <a:rPr lang="fr-CA" dirty="0"/>
              <a:t>SÉRIE shakti </a:t>
            </a:r>
            <a:r>
              <a:rPr lang="fr-CA" dirty="0" err="1"/>
              <a:t>bandha</a:t>
            </a:r>
            <a:endParaRPr lang="fr-CA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1D3F20-0BAD-4B65-904E-9CBDEC5B0A09}"/>
              </a:ext>
            </a:extLst>
          </p:cNvPr>
          <p:cNvPicPr>
            <a:picLocks noGrp="1" noChangeAspect="1"/>
          </p:cNvPicPr>
          <p:nvPr>
            <p:ph idx="1"/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8" y="2252508"/>
            <a:ext cx="11970202" cy="2983228"/>
          </a:xfrm>
        </p:spPr>
      </p:pic>
    </p:spTree>
    <p:extLst>
      <p:ext uri="{BB962C8B-B14F-4D97-AF65-F5344CB8AC3E}">
        <p14:creationId xmlns:p14="http://schemas.microsoft.com/office/powerpoint/2010/main" val="4044294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08DA9-16A0-4B69-AFA7-920EC1CC8920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179095" y="482707"/>
            <a:ext cx="10241280" cy="825454"/>
          </a:xfrm>
        </p:spPr>
        <p:txBody>
          <a:bodyPr>
            <a:normAutofit/>
          </a:bodyPr>
          <a:lstStyle/>
          <a:p>
            <a:r>
              <a:rPr lang="fr-CA" dirty="0"/>
              <a:t>SÉRIE PAWAN DOUCEUR</a:t>
            </a:r>
          </a:p>
        </p:txBody>
      </p:sp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850E77BD-7646-46F4-AB3F-6BC8CDDBCA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597" y="1607127"/>
            <a:ext cx="9316257" cy="4627418"/>
          </a:xfrm>
        </p:spPr>
      </p:pic>
    </p:spTree>
    <p:extLst>
      <p:ext uri="{BB962C8B-B14F-4D97-AF65-F5344CB8AC3E}">
        <p14:creationId xmlns:p14="http://schemas.microsoft.com/office/powerpoint/2010/main" val="2480253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97A4F-F641-4582-91B9-69942436DD8D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fr-CA" dirty="0" err="1"/>
              <a:t>RÉFÉRENCes</a:t>
            </a: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307D04-301F-421A-89AC-FC92DA4F5166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600" dirty="0"/>
              <a:t>Chandra N. (2018 ). Benefits of Joint Exercise in the Practice of Classical Yoga. </a:t>
            </a:r>
            <a:r>
              <a:rPr lang="en-US" sz="1600" i="1" dirty="0"/>
              <a:t>J Complement Med Alt Healthcare,</a:t>
            </a:r>
            <a:r>
              <a:rPr lang="en-US" sz="1600" dirty="0"/>
              <a:t> 6(5).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 err="1"/>
              <a:t>Sansregret</a:t>
            </a:r>
            <a:r>
              <a:rPr lang="en-US" sz="1600" dirty="0"/>
              <a:t>, L., </a:t>
            </a:r>
            <a:r>
              <a:rPr lang="en-US" sz="1600" dirty="0" err="1"/>
              <a:t>Vésin</a:t>
            </a:r>
            <a:r>
              <a:rPr lang="en-US" sz="1600" dirty="0"/>
              <a:t>, P. Notes de </a:t>
            </a:r>
            <a:r>
              <a:rPr lang="en-US" sz="1600" dirty="0" err="1"/>
              <a:t>cours</a:t>
            </a:r>
            <a:r>
              <a:rPr lang="en-US" sz="1600" dirty="0"/>
              <a:t> sur les </a:t>
            </a:r>
            <a:r>
              <a:rPr lang="en-US" sz="1600" dirty="0" err="1"/>
              <a:t>Pawanamuktasana</a:t>
            </a:r>
            <a:r>
              <a:rPr lang="en-US" sz="1600" dirty="0"/>
              <a:t>. Padma Yoga.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1600" dirty="0">
                <a:effectLst/>
                <a:ea typeface="Calibri" panose="020F0502020204030204" pitchFamily="34" charset="0"/>
              </a:rPr>
              <a:t>Singh &amp; Singh. (2016). </a:t>
            </a:r>
            <a:r>
              <a:rPr lang="en-US" sz="1600" dirty="0"/>
              <a:t>Effect of four weeks </a:t>
            </a:r>
            <a:r>
              <a:rPr lang="en-US" sz="1600" dirty="0" err="1"/>
              <a:t>pawanmuktasana</a:t>
            </a:r>
            <a:r>
              <a:rPr lang="en-US" sz="1600" dirty="0"/>
              <a:t> yogic training on abdominal strength, back strength and flexibility on physical education students. </a:t>
            </a:r>
            <a:r>
              <a:rPr lang="en-US" sz="1600" i="1" dirty="0"/>
              <a:t>International Journal of Physical Education and Sports</a:t>
            </a:r>
            <a:r>
              <a:rPr lang="fr-FR" sz="1600" dirty="0">
                <a:effectLst/>
                <a:ea typeface="Calibri" panose="020F0502020204030204" pitchFamily="34" charset="0"/>
              </a:rPr>
              <a:t>, 1(2): 32-38.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17881055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2054</TotalTime>
  <Words>507</Words>
  <Application>Microsoft Office PowerPoint</Application>
  <PresentationFormat>Grand écran</PresentationFormat>
  <Paragraphs>54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Thème Office</vt:lpstr>
      <vt:lpstr>PAWANAMUKTASANA</vt:lpstr>
      <vt:lpstr>PRÉPARATION</vt:lpstr>
      <vt:lpstr>Présentation PowerPoint</vt:lpstr>
      <vt:lpstr>       BIENFAITS </vt:lpstr>
      <vt:lpstr>    BIENFAITS </vt:lpstr>
      <vt:lpstr>COMMENT PRATIQUER</vt:lpstr>
      <vt:lpstr> SÉRIE ANTI-RUMATHISMALE</vt:lpstr>
      <vt:lpstr>SÉRIE ANTI-FLATULENCE</vt:lpstr>
      <vt:lpstr>SÉRIE shakti bandha</vt:lpstr>
      <vt:lpstr>SÉRIE PAWAN DOUCEUR</vt:lpstr>
      <vt:lpstr>RÉFÉRENCes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PAWANAMUKTASANA</dc:title>
  <dc:creator>Isabelle Fournier</dc:creator>
  <cp:lastModifiedBy>Isabelle Fournier</cp:lastModifiedBy>
  <cp:revision>25</cp:revision>
  <dcterms:created xsi:type="dcterms:W3CDTF">2021-02-24T14:13:06Z</dcterms:created>
  <dcterms:modified xsi:type="dcterms:W3CDTF">2022-10-21T18:18:46Z</dcterms:modified>
</cp:coreProperties>
</file>