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2" r:id="rId9"/>
    <p:sldId id="265" r:id="rId10"/>
    <p:sldId id="266" r:id="rId11"/>
    <p:sldId id="264" r:id="rId1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18C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3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72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1A5888-FCCD-9DBB-2954-0307EB3613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40B11FC-BDFB-8666-D646-7AEDF65876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CA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DDB7930-89D7-BF51-649D-3B450CEBEC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A824-1A51-4B26-AD58-A6D8E14F6C04}" type="datetimeFigureOut">
              <a:rPr lang="en-US" smtClean="0"/>
              <a:t>10/21/2022</a:t>
            </a:fld>
            <a:endParaRPr lang="en-US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4DDFABB-30DD-65F3-ED63-5A883615A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0EFB23F-CD04-FB58-A7D7-61C2E1997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72368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0CD387-E762-81AE-5AA7-D377535E78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2D0E2AB-5846-16B0-215D-8D093B27A8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5605C25-C3FA-CE48-C4ED-3F14EDB8CB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62C4-EDD9-4389-A98B-B87ECEA2A816}" type="datetimeFigureOut">
              <a:rPr lang="en-US" smtClean="0"/>
              <a:t>10/21/2022</a:t>
            </a:fld>
            <a:endParaRPr lang="en-US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EDFC61D-EF08-1F2D-FA03-1C3A7C66F4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B201F4D-67A8-FE2B-5493-C774CD140C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49471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B8CDEE-520E-EE8A-6D81-CC935BD68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E33A14E-B227-50D6-2450-ABF4E1FB62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A32C5B-734E-0E61-950A-A85205F8C9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059C3-6A89-4494-99FF-5A4D6FFD50EB}" type="datetimeFigureOut">
              <a:rPr lang="en-US" smtClean="0"/>
              <a:t>10/21/2022</a:t>
            </a:fld>
            <a:endParaRPr lang="en-US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9FB5758-88E6-9F22-5F04-99B59DF040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A629DCC-7AA9-1683-6B3A-E45B0B88E4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0456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6A8DEF-F9E6-2BF3-815C-21C6D1ECA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2F95748-6267-8CF5-DE6B-D6BF3B06CB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BB9498F-49A7-5D5A-877C-257F54B456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0F45F2F-2177-A561-FA24-1345A459B8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54B2F-12DE-47F5-8894-472B206D2E1E}" type="datetimeFigureOut">
              <a:rPr lang="en-US" smtClean="0"/>
              <a:t>10/21/2022</a:t>
            </a:fld>
            <a:endParaRPr lang="en-US" dirty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EAC4E19-331F-7D55-76AC-107CE54A67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AE2413D-F1A4-FC68-2DAD-0561654D5B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7860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2E2EB3-3A2D-B061-6AFB-51B06903CF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D9595E6-9413-30FE-9BA7-F7FD5A2DF3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BD6885B-086B-42D0-F4E9-93F18620CB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CA027C0-A2CF-B9CF-B89B-A2C894AA95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9302139-AB53-C0C7-71D2-68D456A9E3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9AA8790-E412-6657-BBB4-8E58495206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46F-7819-4ACF-B48B-48222C2ACC88}" type="datetimeFigureOut">
              <a:rPr lang="en-US" smtClean="0"/>
              <a:t>10/21/2022</a:t>
            </a:fld>
            <a:endParaRPr lang="en-US" dirty="0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21F0B0D-7A49-EDB8-F282-799FF875C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CF93ED1-D8B8-7BB5-0F69-A29AD22CC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56647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11DE77-244E-0AAA-24EF-134E2C3320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B0FF884-3A28-C657-7FCE-AC62DDCFA8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F3416-4057-4DAA-829D-4CA07428D088}" type="datetimeFigureOut">
              <a:rPr lang="en-US" smtClean="0"/>
              <a:t>10/21/2022</a:t>
            </a:fld>
            <a:endParaRPr lang="en-US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A447247-EFE1-381A-9A36-C9FC0B132C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C149CC2-5461-6801-71FD-D191447E7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89194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928ED2D-BD42-8BA6-8BF5-B91663A016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9284-D300-4297-87F7-E791DCC15DB1}" type="datetimeFigureOut">
              <a:rPr lang="en-US" smtClean="0"/>
              <a:t>10/21/2022</a:t>
            </a:fld>
            <a:endParaRPr lang="en-US" dirty="0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967A771-6A67-97C6-BFB4-41133ACEA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4F9ADC8-005F-14B6-4A8C-F6D1450517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9119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B04EA6-E042-6339-56EF-366988B745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B0030D-BCF5-64F6-2720-9D62D10706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ED0519A-F4AA-2332-0A47-B9F125CC0A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2C5DCD2-95E9-3F26-9AA1-6272898312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525BB-DA17-4BA0-B3C8-3AC3ABC827E6}" type="datetimeFigureOut">
              <a:rPr lang="en-US" smtClean="0"/>
              <a:t>10/21/2022</a:t>
            </a:fld>
            <a:endParaRPr lang="en-US" dirty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366224B-D82C-60C6-4279-8B9A81B5A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88243CE-CEC6-1BA2-ABB7-0611A69599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117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E3071F-1B7F-41F8-3289-7B9DE1065F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1B1E95-459F-ED32-70C0-9EA354CD9FD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73B7EE7-E505-A2C0-EF42-D7ACA19169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0441F9A-0880-087C-99AA-AE0015D157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4C9A-3960-41CF-A4E9-2A8FB932454B}" type="datetimeFigureOut">
              <a:rPr lang="en-US" smtClean="0"/>
              <a:t>10/21/2022</a:t>
            </a:fld>
            <a:endParaRPr lang="en-US" dirty="0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2AABDE5-2892-7928-2FB2-E773637016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D96D30-8178-2196-43BC-E9974CBD2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0310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2C383A-A5AA-7694-4E7A-DC86E8807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6F60D58-575A-6498-DCA5-8DD523BF4D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5AB268-90AA-06CB-E8C3-4925C5D7D8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E33E-8B18-4087-B112-809917729534}" type="datetimeFigureOut">
              <a:rPr lang="en-US" smtClean="0"/>
              <a:t>10/21/2022</a:t>
            </a:fld>
            <a:endParaRPr lang="en-US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C5CDDA5-E9DE-5DAC-D3A9-A63F0F8F2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A32414E-9997-16CE-047D-994FD7182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0952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8571D2B-47C8-D6A6-E4D1-D3F4AFAF9A1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BEB7F56-A520-0D26-98AE-ABCEBF60AC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DF1554A-B806-3854-C1DB-E719AFFF52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FE419-2371-464F-8239-3959401C3561}" type="datetimeFigureOut">
              <a:rPr lang="en-US" smtClean="0"/>
              <a:t>10/21/2022</a:t>
            </a:fld>
            <a:endParaRPr lang="en-US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CB43D81-C728-51D4-8FAA-7AC98DEC51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B569526-2975-A2D3-8E67-1B01775E6E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97002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60A645E-6C35-20B3-29E9-A5CB9C3ECD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0BD73EE-A2A6-B8B5-E59E-1463694905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1FDCCCD-9CDC-16DB-64EA-232922F8498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BC1C18-307B-4F68-A007-B5B542270E8D}" type="datetimeFigureOut">
              <a:rPr lang="en-US" smtClean="0"/>
              <a:t>10/21/2022</a:t>
            </a:fld>
            <a:endParaRPr lang="en-US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20A7391-F0F0-B085-3A27-34C3F7E9C4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6FEA3FC-8751-2D8A-7B13-A293D509ED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6336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8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11.xml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3.xml"/><Relationship Id="rId1" Type="http://schemas.openxmlformats.org/officeDocument/2006/relationships/tags" Target="../tags/tag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5.xml"/><Relationship Id="rId1" Type="http://schemas.openxmlformats.org/officeDocument/2006/relationships/tags" Target="../tags/tag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7.xml"/><Relationship Id="rId1" Type="http://schemas.openxmlformats.org/officeDocument/2006/relationships/tags" Target="../tags/tag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tags" Target="../tags/tag22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4CFF0-4C13-433F-8813-A3507F849C3E}"/>
              </a:ext>
            </a:extLst>
          </p:cNvPr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2576944" y="3429000"/>
            <a:ext cx="5552929" cy="2268558"/>
          </a:xfrm>
        </p:spPr>
        <p:txBody>
          <a:bodyPr>
            <a:normAutofit fontScale="90000"/>
          </a:bodyPr>
          <a:lstStyle/>
          <a:p>
            <a:r>
              <a:rPr lang="fr-CA" dirty="0"/>
              <a:t>Mythes et fausses croyances à propos du Yoga</a:t>
            </a:r>
          </a:p>
        </p:txBody>
      </p:sp>
    </p:spTree>
    <p:extLst>
      <p:ext uri="{BB962C8B-B14F-4D97-AF65-F5344CB8AC3E}">
        <p14:creationId xmlns:p14="http://schemas.microsoft.com/office/powerpoint/2010/main" val="2436432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B4D500-DF2C-4AA9-A75D-7DDD235691F7}"/>
              </a:ext>
            </a:extLst>
          </p:cNvPr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algn="l"/>
            <a:r>
              <a:rPr lang="fr-CA" b="0" i="0" dirty="0">
                <a:solidFill>
                  <a:srgbClr val="118C78"/>
                </a:solidFill>
                <a:effectLst/>
                <a:latin typeface="Arial" panose="020B0604020202020204" pitchFamily="34" charset="0"/>
              </a:rPr>
              <a:t>Je ne suis pas assez souple.</a:t>
            </a:r>
            <a:br>
              <a:rPr lang="fr-CA" b="0" i="0" dirty="0">
                <a:solidFill>
                  <a:srgbClr val="191919"/>
                </a:solidFill>
                <a:effectLst/>
                <a:latin typeface="Arial" panose="020B0604020202020204" pitchFamily="34" charset="0"/>
              </a:rPr>
            </a:br>
            <a:endParaRPr lang="fr-CA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5AA17AF-F84E-40EE-AD33-2668510725F7}"/>
              </a:ext>
            </a:extLst>
          </p:cNvPr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fr-CA" sz="24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La souplesse et la force se développe en pratiquant.</a:t>
            </a:r>
          </a:p>
          <a:p>
            <a:pPr marL="0" indent="0">
              <a:buNone/>
            </a:pPr>
            <a:endParaRPr lang="fr-CA" sz="2400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0" indent="0">
              <a:buNone/>
            </a:pPr>
            <a:r>
              <a:rPr lang="fr-CA" sz="24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Le Yoga est une approche d’union et de bienveillance. Alors, le Yoga peut être fait par tous à condition de se respecter et de respecter le corps qui nous a été donné.</a:t>
            </a:r>
          </a:p>
          <a:p>
            <a:pPr marL="0" indent="0">
              <a:buNone/>
            </a:pPr>
            <a:endParaRPr lang="fr-CA" sz="2400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0" indent="0">
              <a:buNone/>
            </a:pPr>
            <a:r>
              <a:rPr lang="fr-CA" sz="24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Les Yamas et </a:t>
            </a:r>
            <a:r>
              <a:rPr lang="fr-CA" sz="2400" dirty="0" err="1">
                <a:solidFill>
                  <a:schemeClr val="accent1">
                    <a:lumMod val="40000"/>
                    <a:lumOff val="60000"/>
                  </a:schemeClr>
                </a:solidFill>
              </a:rPr>
              <a:t>Nyamas</a:t>
            </a:r>
            <a:r>
              <a:rPr lang="fr-CA" sz="24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 qui nous sont proposés nous invitent à explorer et accueillir notre corps tel qu’il est.</a:t>
            </a:r>
          </a:p>
        </p:txBody>
      </p:sp>
    </p:spTree>
    <p:extLst>
      <p:ext uri="{BB962C8B-B14F-4D97-AF65-F5344CB8AC3E}">
        <p14:creationId xmlns:p14="http://schemas.microsoft.com/office/powerpoint/2010/main" val="26193405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B4D500-DF2C-4AA9-A75D-7DDD235691F7}"/>
              </a:ext>
            </a:extLst>
          </p:cNvPr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fr-CA" b="0" i="0" dirty="0">
                <a:solidFill>
                  <a:srgbClr val="118C78"/>
                </a:solidFill>
                <a:effectLst/>
                <a:latin typeface="Arial" panose="020B0604020202020204" pitchFamily="34" charset="0"/>
              </a:rPr>
              <a:t>Je n’ai plus l’âge et la condition </a:t>
            </a:r>
            <a:r>
              <a:rPr lang="fr-CA" dirty="0">
                <a:solidFill>
                  <a:srgbClr val="118C78"/>
                </a:solidFill>
                <a:latin typeface="Arial" panose="020B0604020202020204" pitchFamily="34" charset="0"/>
              </a:rPr>
              <a:t>physique </a:t>
            </a:r>
            <a:r>
              <a:rPr lang="fr-CA" b="0" i="0" dirty="0">
                <a:solidFill>
                  <a:srgbClr val="118C78"/>
                </a:solidFill>
                <a:effectLst/>
                <a:latin typeface="Arial" panose="020B0604020202020204" pitchFamily="34" charset="0"/>
              </a:rPr>
              <a:t>de faire du Yoga.</a:t>
            </a:r>
            <a:br>
              <a:rPr lang="fr-CA" b="0" i="0" dirty="0">
                <a:solidFill>
                  <a:srgbClr val="191919"/>
                </a:solidFill>
                <a:effectLst/>
                <a:latin typeface="Arial" panose="020B0604020202020204" pitchFamily="34" charset="0"/>
              </a:rPr>
            </a:br>
            <a:br>
              <a:rPr lang="fr-CA" b="0" i="0" dirty="0">
                <a:solidFill>
                  <a:srgbClr val="191919"/>
                </a:solidFill>
                <a:effectLst/>
                <a:latin typeface="Arial" panose="020B0604020202020204" pitchFamily="34" charset="0"/>
              </a:rPr>
            </a:br>
            <a:endParaRPr lang="fr-CA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5AA17AF-F84E-40EE-AD33-2668510725F7}"/>
              </a:ext>
            </a:extLst>
          </p:cNvPr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2773599" y="2052116"/>
            <a:ext cx="7796540" cy="43359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CA" sz="24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En plus d’être une approche respectueuse, le Yoga offre différentes formes de Yoga pouvant s’adapter à tout type de corps et de conditions.</a:t>
            </a:r>
          </a:p>
          <a:p>
            <a:pPr marL="0" indent="0">
              <a:buNone/>
            </a:pPr>
            <a:r>
              <a:rPr lang="fr-CA" sz="24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Par exemple:</a:t>
            </a:r>
          </a:p>
          <a:p>
            <a:pPr marL="1787525"/>
            <a:r>
              <a:rPr lang="fr-CA" sz="24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Yoga </a:t>
            </a:r>
            <a:r>
              <a:rPr lang="fr-CA" sz="2400" dirty="0" err="1">
                <a:solidFill>
                  <a:schemeClr val="accent1">
                    <a:lumMod val="40000"/>
                    <a:lumOff val="60000"/>
                  </a:schemeClr>
                </a:solidFill>
              </a:rPr>
              <a:t>nidra</a:t>
            </a:r>
            <a:endParaRPr lang="fr-CA" sz="2400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1787525"/>
            <a:r>
              <a:rPr lang="fr-CA" sz="24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Yoga vibratoire</a:t>
            </a:r>
          </a:p>
          <a:p>
            <a:pPr marL="1787525"/>
            <a:r>
              <a:rPr lang="fr-CA" sz="24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Yoga sur chaise </a:t>
            </a:r>
            <a:r>
              <a:rPr lang="fr-CA" sz="10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(1)</a:t>
            </a:r>
          </a:p>
          <a:p>
            <a:pPr marL="1443037" indent="0">
              <a:buNone/>
            </a:pPr>
            <a:endParaRPr lang="fr-CA" sz="1000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0" indent="0">
              <a:buNone/>
            </a:pPr>
            <a:r>
              <a:rPr lang="fr-CA" sz="24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Aucune excuse pour ne pas faire de Yoga sauf : NE PAS EN AVOIR ENVIE.</a:t>
            </a:r>
          </a:p>
        </p:txBody>
      </p:sp>
    </p:spTree>
    <p:extLst>
      <p:ext uri="{BB962C8B-B14F-4D97-AF65-F5344CB8AC3E}">
        <p14:creationId xmlns:p14="http://schemas.microsoft.com/office/powerpoint/2010/main" val="1188489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B4D500-DF2C-4AA9-A75D-7DDD235691F7}"/>
              </a:ext>
            </a:extLst>
          </p:cNvPr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611807" y="3322657"/>
            <a:ext cx="7958331" cy="538144"/>
          </a:xfrm>
        </p:spPr>
        <p:txBody>
          <a:bodyPr>
            <a:normAutofit fontScale="90000"/>
          </a:bodyPr>
          <a:lstStyle/>
          <a:p>
            <a:pPr algn="l"/>
            <a:r>
              <a:rPr lang="fr-CA" sz="2700" b="0" i="0" dirty="0">
                <a:solidFill>
                  <a:srgbClr val="118C78"/>
                </a:solidFill>
                <a:effectLst/>
                <a:latin typeface="Arial" panose="020B0604020202020204" pitchFamily="34" charset="0"/>
              </a:rPr>
              <a:t>Le Yoga est </a:t>
            </a:r>
            <a:r>
              <a:rPr lang="fr-CA" sz="2700" dirty="0">
                <a:solidFill>
                  <a:srgbClr val="118C78"/>
                </a:solidFill>
                <a:latin typeface="Arial" panose="020B0604020202020204" pitchFamily="34" charset="0"/>
              </a:rPr>
              <a:t>trop exigeant pour moi.</a:t>
            </a:r>
            <a:br>
              <a:rPr lang="fr-CA" b="0" i="0" dirty="0">
                <a:solidFill>
                  <a:srgbClr val="191919"/>
                </a:solidFill>
                <a:effectLst/>
                <a:latin typeface="Arial" panose="020B0604020202020204" pitchFamily="34" charset="0"/>
              </a:rPr>
            </a:br>
            <a:endParaRPr lang="fr-CA" dirty="0"/>
          </a:p>
        </p:txBody>
      </p:sp>
      <p:sp>
        <p:nvSpPr>
          <p:cNvPr id="4" name="Titre 1">
            <a:extLst>
              <a:ext uri="{FF2B5EF4-FFF2-40B4-BE49-F238E27FC236}">
                <a16:creationId xmlns:a16="http://schemas.microsoft.com/office/drawing/2014/main" id="{92C999F3-6E63-48EB-85AB-B87DE6743CA8}"/>
              </a:ext>
            </a:extLst>
          </p:cNvPr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2611808" y="2141556"/>
            <a:ext cx="7958331" cy="67784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A" sz="2400" dirty="0">
                <a:solidFill>
                  <a:srgbClr val="118C78"/>
                </a:solidFill>
                <a:latin typeface="Arial" panose="020B0604020202020204" pitchFamily="34" charset="0"/>
              </a:rPr>
              <a:t>Le Yoga est trop lent ou trop vite pour moi. </a:t>
            </a:r>
            <a:endParaRPr lang="fr-CA" sz="2400" dirty="0"/>
          </a:p>
        </p:txBody>
      </p:sp>
      <p:sp>
        <p:nvSpPr>
          <p:cNvPr id="5" name="Titre 1">
            <a:extLst>
              <a:ext uri="{FF2B5EF4-FFF2-40B4-BE49-F238E27FC236}">
                <a16:creationId xmlns:a16="http://schemas.microsoft.com/office/drawing/2014/main" id="{261CB22F-84C7-4E7D-BDCD-CE2402B5F463}"/>
              </a:ext>
            </a:extLst>
          </p:cNvPr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2611807" y="1100153"/>
            <a:ext cx="7958331" cy="67784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0" i="0" kern="1200" cap="none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CA" sz="2400" dirty="0">
                <a:solidFill>
                  <a:srgbClr val="118C78"/>
                </a:solidFill>
                <a:latin typeface="Arial" panose="020B0604020202020204" pitchFamily="34" charset="0"/>
              </a:rPr>
              <a:t>Je ne peux pas faire de Yoga car j’ai des douleurs.</a:t>
            </a:r>
            <a:br>
              <a:rPr lang="fr-CA" sz="2400" dirty="0">
                <a:solidFill>
                  <a:srgbClr val="191919"/>
                </a:solidFill>
                <a:latin typeface="Arial" panose="020B0604020202020204" pitchFamily="34" charset="0"/>
              </a:rPr>
            </a:br>
            <a:endParaRPr lang="fr-CA" sz="2400" dirty="0"/>
          </a:p>
        </p:txBody>
      </p:sp>
    </p:spTree>
    <p:extLst>
      <p:ext uri="{BB962C8B-B14F-4D97-AF65-F5344CB8AC3E}">
        <p14:creationId xmlns:p14="http://schemas.microsoft.com/office/powerpoint/2010/main" val="39787142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B4D500-DF2C-4AA9-A75D-7DDD235691F7}"/>
              </a:ext>
            </a:extLst>
          </p:cNvPr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556390" y="658211"/>
            <a:ext cx="7958331" cy="1077229"/>
          </a:xfrm>
        </p:spPr>
        <p:txBody>
          <a:bodyPr>
            <a:normAutofit fontScale="90000"/>
          </a:bodyPr>
          <a:lstStyle/>
          <a:p>
            <a:pPr algn="l"/>
            <a:r>
              <a:rPr lang="fr-CA" b="0" i="0" u="none" strike="noStrike" dirty="0">
                <a:solidFill>
                  <a:srgbClr val="118C78"/>
                </a:solidFill>
                <a:effectLst/>
                <a:latin typeface="Arial" panose="020B0604020202020204" pitchFamily="34" charset="0"/>
              </a:rPr>
              <a:t>Le Yoga est un entraînement physique seulement.</a:t>
            </a:r>
            <a:br>
              <a:rPr lang="fr-CA" b="0" i="0" dirty="0">
                <a:solidFill>
                  <a:srgbClr val="191919"/>
                </a:solidFill>
                <a:effectLst/>
                <a:latin typeface="Arial" panose="020B0604020202020204" pitchFamily="34" charset="0"/>
              </a:rPr>
            </a:br>
            <a:br>
              <a:rPr lang="fr-CA" b="0" i="0" dirty="0">
                <a:solidFill>
                  <a:srgbClr val="191919"/>
                </a:solidFill>
                <a:effectLst/>
                <a:latin typeface="Arial" panose="020B0604020202020204" pitchFamily="34" charset="0"/>
              </a:rPr>
            </a:br>
            <a:endParaRPr lang="fr-CA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5AA17AF-F84E-40EE-AD33-2668510725F7}"/>
              </a:ext>
            </a:extLst>
          </p:cNvPr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2556390" y="1735440"/>
            <a:ext cx="6564365" cy="6333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CA" sz="24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Retour sur les 8 membres du Yoga </a:t>
            </a:r>
          </a:p>
          <a:p>
            <a:pPr marL="0" indent="0">
              <a:buNone/>
            </a:pPr>
            <a:endParaRPr lang="fr-CA" sz="1000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A28AA2EA-DBF0-4379-89B6-1E2E9E64B440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3366706" y="2402943"/>
            <a:ext cx="5458587" cy="4172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4244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B4D500-DF2C-4AA9-A75D-7DDD235691F7}"/>
              </a:ext>
            </a:extLst>
          </p:cNvPr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fr-CA" b="0" i="0" u="none" strike="noStrike" dirty="0">
                <a:solidFill>
                  <a:srgbClr val="118C78"/>
                </a:solidFill>
                <a:effectLst/>
                <a:latin typeface="Arial" panose="020B0604020202020204" pitchFamily="34" charset="0"/>
              </a:rPr>
              <a:t>Le Yoga est trop spirituel pour moi, voir ésotérique.</a:t>
            </a:r>
            <a:br>
              <a:rPr lang="fr-CA" b="0" i="0" dirty="0">
                <a:solidFill>
                  <a:srgbClr val="191919"/>
                </a:solidFill>
                <a:effectLst/>
                <a:latin typeface="Arial" panose="020B0604020202020204" pitchFamily="34" charset="0"/>
              </a:rPr>
            </a:br>
            <a:br>
              <a:rPr lang="fr-CA" b="0" i="0" dirty="0">
                <a:solidFill>
                  <a:srgbClr val="191919"/>
                </a:solidFill>
                <a:effectLst/>
                <a:latin typeface="Arial" panose="020B0604020202020204" pitchFamily="34" charset="0"/>
              </a:rPr>
            </a:br>
            <a:br>
              <a:rPr lang="fr-CA" b="0" i="0" dirty="0">
                <a:solidFill>
                  <a:srgbClr val="191919"/>
                </a:solidFill>
                <a:effectLst/>
                <a:latin typeface="Arial" panose="020B0604020202020204" pitchFamily="34" charset="0"/>
              </a:rPr>
            </a:br>
            <a:endParaRPr lang="fr-CA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5AA17AF-F84E-40EE-AD33-2668510725F7}"/>
              </a:ext>
            </a:extLst>
          </p:cNvPr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>
            <a:normAutofit/>
          </a:bodyPr>
          <a:lstStyle/>
          <a:p>
            <a:endParaRPr lang="fr-CA" sz="2400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endParaRPr lang="fr-CA" sz="2400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r>
              <a:rPr lang="fr-CA" sz="24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L</a:t>
            </a:r>
            <a:r>
              <a:rPr lang="fr-CA" sz="2400" b="0" i="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</a:rPr>
              <a:t>e Yoga et la méditation ne sont pas «ésotériques», ils ont été validés scientifiquement. </a:t>
            </a:r>
            <a:r>
              <a:rPr lang="fr-CA" sz="1000" b="0" i="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</a:rPr>
              <a:t>(2)</a:t>
            </a:r>
          </a:p>
          <a:p>
            <a:r>
              <a:rPr lang="fr-CA" sz="24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Le Yoga est pour tout le monde, tout les âges, toutes morphologies et toutes religions.</a:t>
            </a:r>
          </a:p>
          <a:p>
            <a:pPr marL="0" indent="0">
              <a:buNone/>
            </a:pPr>
            <a:endParaRPr lang="fr-CA" sz="2400" b="0" i="0" dirty="0">
              <a:solidFill>
                <a:schemeClr val="accent1">
                  <a:lumMod val="40000"/>
                  <a:lumOff val="60000"/>
                </a:schemeClr>
              </a:solidFill>
              <a:effectLst/>
              <a:latin typeface="Calluna"/>
            </a:endParaRPr>
          </a:p>
          <a:p>
            <a:pPr marL="0" indent="0">
              <a:buNone/>
            </a:pPr>
            <a:endParaRPr lang="fr-CA" sz="1800" b="0" i="0" dirty="0">
              <a:solidFill>
                <a:schemeClr val="accent1">
                  <a:lumMod val="40000"/>
                  <a:lumOff val="60000"/>
                </a:schemeClr>
              </a:solidFill>
              <a:effectLst/>
              <a:latin typeface="Calluna"/>
            </a:endParaRPr>
          </a:p>
          <a:p>
            <a:endParaRPr lang="fr-CA" sz="2400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1173091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B4D500-DF2C-4AA9-A75D-7DDD235691F7}"/>
              </a:ext>
            </a:extLst>
          </p:cNvPr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fr-CA" b="0" i="0" dirty="0">
                <a:solidFill>
                  <a:srgbClr val="191919"/>
                </a:solidFill>
                <a:effectLst/>
                <a:latin typeface="Arial" panose="020B0604020202020204" pitchFamily="34" charset="0"/>
              </a:rPr>
            </a:br>
            <a:r>
              <a:rPr lang="fr-CA" b="0" i="0" dirty="0">
                <a:solidFill>
                  <a:srgbClr val="118C78"/>
                </a:solidFill>
                <a:effectLst/>
                <a:latin typeface="Arial" panose="020B0604020202020204" pitchFamily="34" charset="0"/>
              </a:rPr>
              <a:t>Le Yoga développe l’égocentrisme.</a:t>
            </a:r>
            <a:br>
              <a:rPr lang="fr-CA" b="0" i="0" dirty="0">
                <a:solidFill>
                  <a:srgbClr val="191919"/>
                </a:solidFill>
                <a:effectLst/>
                <a:latin typeface="Arial" panose="020B0604020202020204" pitchFamily="34" charset="0"/>
              </a:rPr>
            </a:br>
            <a:br>
              <a:rPr lang="fr-CA" b="0" i="0" dirty="0">
                <a:solidFill>
                  <a:srgbClr val="191919"/>
                </a:solidFill>
                <a:effectLst/>
                <a:latin typeface="Arial" panose="020B0604020202020204" pitchFamily="34" charset="0"/>
              </a:rPr>
            </a:br>
            <a:endParaRPr lang="fr-CA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5AA17AF-F84E-40EE-AD33-2668510725F7}"/>
              </a:ext>
            </a:extLst>
          </p:cNvPr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2784763" y="2052116"/>
            <a:ext cx="7785375" cy="4611920"/>
          </a:xfrm>
        </p:spPr>
        <p:txBody>
          <a:bodyPr>
            <a:normAutofit/>
          </a:bodyPr>
          <a:lstStyle/>
          <a:p>
            <a:r>
              <a:rPr lang="fr-CA" sz="24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Est-ce que prendre soin de soi et apprendre à se découvrir est égoïste ?</a:t>
            </a:r>
          </a:p>
          <a:p>
            <a:pPr marL="0" indent="0">
              <a:buNone/>
            </a:pPr>
            <a:r>
              <a:rPr lang="fr-CA" sz="1600" b="0" i="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</a:rPr>
              <a:t>Égoïsme : Attachement excessif à soi-même qui fait que l'on recherche exclusivement son plaisir et son intérêt personnels.</a:t>
            </a:r>
          </a:p>
          <a:p>
            <a:pPr marL="0" indent="0">
              <a:buNone/>
            </a:pPr>
            <a:r>
              <a:rPr lang="fr-CA" sz="1600" dirty="0">
                <a:solidFill>
                  <a:schemeClr val="accent1">
                    <a:lumMod val="40000"/>
                    <a:lumOff val="60000"/>
                  </a:schemeClr>
                </a:solidFill>
                <a:latin typeface="arial" panose="020B0604020202020204" pitchFamily="34" charset="0"/>
              </a:rPr>
              <a:t>Yoga = Union, connexion avec le grand tout</a:t>
            </a:r>
            <a:endParaRPr lang="fr-CA" sz="2400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0" indent="0">
              <a:buNone/>
            </a:pPr>
            <a:r>
              <a:rPr lang="fr-CA" sz="24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«  La première étape vers l’amour des autres est l’amour de soi. »</a:t>
            </a:r>
            <a:r>
              <a:rPr lang="fr-CA" sz="10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(3)   </a:t>
            </a:r>
          </a:p>
          <a:p>
            <a:pPr marL="0" indent="0">
              <a:buNone/>
            </a:pPr>
            <a:r>
              <a:rPr lang="fr-CA" sz="24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Se comprendre c’est aussi comprendre l’autre.</a:t>
            </a:r>
          </a:p>
        </p:txBody>
      </p:sp>
    </p:spTree>
    <p:extLst>
      <p:ext uri="{BB962C8B-B14F-4D97-AF65-F5344CB8AC3E}">
        <p14:creationId xmlns:p14="http://schemas.microsoft.com/office/powerpoint/2010/main" val="5275833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C6F935-872D-45EE-A7F0-6601CAE02ACC}"/>
              </a:ext>
            </a:extLst>
          </p:cNvPr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algn="l"/>
            <a:r>
              <a:rPr lang="fr-CA" dirty="0">
                <a:solidFill>
                  <a:srgbClr val="118C78"/>
                </a:solidFill>
              </a:rPr>
              <a:t>Le Yoga c’est magique, faire du Yoga règle tout.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950295A-DF41-4EB9-B54B-0C32AFCE6317}"/>
              </a:ext>
            </a:extLst>
          </p:cNvPr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2773598" y="2052116"/>
            <a:ext cx="7958331" cy="4445666"/>
          </a:xfrm>
        </p:spPr>
        <p:txBody>
          <a:bodyPr>
            <a:normAutofit/>
          </a:bodyPr>
          <a:lstStyle/>
          <a:p>
            <a:endParaRPr lang="fr-CA" sz="2600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r>
              <a:rPr lang="fr-CA" sz="26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Attention à la pensée magique et à l’évitement.</a:t>
            </a:r>
          </a:p>
          <a:p>
            <a:pPr marL="0" indent="0">
              <a:buNone/>
            </a:pPr>
            <a:r>
              <a:rPr lang="fr-CA" sz="2000" b="0" i="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</a:rPr>
              <a:t>La </a:t>
            </a:r>
            <a:r>
              <a:rPr lang="fr-CA" sz="2000" b="1" i="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</a:rPr>
              <a:t>pensée magique</a:t>
            </a:r>
            <a:r>
              <a:rPr lang="fr-CA" sz="2000" b="0" i="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</a:rPr>
              <a:t> se définit comme une forme de </a:t>
            </a:r>
            <a:r>
              <a:rPr lang="fr-CA" sz="2000" b="1" i="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</a:rPr>
              <a:t>pensée</a:t>
            </a:r>
            <a:r>
              <a:rPr lang="fr-CA" sz="2000" b="0" i="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</a:rPr>
              <a:t> qui s'attribue ou attribue à autrui le pouvoir de provoquer l'accomplissement de désirs, l'empêchement d'événements ou la résolution de problèmes sans intervention matérielle.</a:t>
            </a:r>
            <a:r>
              <a:rPr lang="fr-CA" sz="1000" b="0" i="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</a:rPr>
              <a:t> (4)</a:t>
            </a:r>
          </a:p>
          <a:p>
            <a:r>
              <a:rPr lang="fr-CA" sz="2400" dirty="0">
                <a:solidFill>
                  <a:schemeClr val="accent1">
                    <a:lumMod val="40000"/>
                    <a:lumOff val="60000"/>
                  </a:schemeClr>
                </a:solidFill>
                <a:latin typeface="arial" panose="020B0604020202020204" pitchFamily="34" charset="0"/>
              </a:rPr>
              <a:t>Lorsque fait de façon inconsciente et rapide, il y a des risques potentiels de se blesser.</a:t>
            </a:r>
            <a:endParaRPr lang="fr-CA" sz="2400" b="0" i="0" dirty="0">
              <a:solidFill>
                <a:schemeClr val="accent1">
                  <a:lumMod val="40000"/>
                  <a:lumOff val="60000"/>
                </a:schemeClr>
              </a:solidFill>
              <a:effectLst/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fr-CA" sz="1000" dirty="0">
              <a:solidFill>
                <a:schemeClr val="accent1">
                  <a:lumMod val="40000"/>
                  <a:lumOff val="60000"/>
                </a:schemeClr>
              </a:solidFill>
              <a:latin typeface="arial" panose="020B0604020202020204" pitchFamily="34" charset="0"/>
            </a:endParaRPr>
          </a:p>
          <a:p>
            <a:pPr marL="0" indent="0">
              <a:buNone/>
            </a:pPr>
            <a:r>
              <a:rPr lang="fr-CA" sz="2400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La pratique complète du Yoga nous invite à l’autonomie et à la reprise de pouvoir sur sa vie et sa santé.</a:t>
            </a:r>
          </a:p>
          <a:p>
            <a:pPr marL="0" indent="0">
              <a:buNone/>
            </a:pPr>
            <a:endParaRPr lang="fr-CA" sz="2400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32418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950295A-DF41-4EB9-B54B-0C32AFCE6317}"/>
              </a:ext>
            </a:extLst>
          </p:cNvPr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2396836" y="817418"/>
            <a:ext cx="8335093" cy="5680364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fr-CA" sz="800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Déni avec le Yoga</a:t>
            </a:r>
          </a:p>
          <a:p>
            <a:pPr marL="0" indent="0">
              <a:buNone/>
            </a:pPr>
            <a:r>
              <a:rPr lang="fr-CA" sz="800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 </a:t>
            </a:r>
            <a:r>
              <a:rPr lang="fr-CA" sz="800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« Sachez que si nous ne nous occupons pas de nos problèmes, nos problèmes vont s’occuper de nous. …</a:t>
            </a:r>
            <a:r>
              <a:rPr lang="fr-CA" sz="800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 </a:t>
            </a:r>
            <a:r>
              <a:rPr lang="fr-CA" sz="800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Plus nous ignorons ces sentiments du soi-disant côté sombre, plus ce côté sombre grandit…</a:t>
            </a:r>
            <a:endParaRPr lang="fr-CA" sz="8000" dirty="0">
              <a:solidFill>
                <a:schemeClr val="accent1">
                  <a:lumMod val="40000"/>
                  <a:lumOff val="60000"/>
                </a:schemeClr>
              </a:solidFill>
              <a:effectLst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fr-CA" sz="800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 Pour l’éveil spirituel il est important de faire face à notre soi. De commencer une relation avec notre soi. Explorer, explorer sans peur. </a:t>
            </a:r>
            <a:r>
              <a:rPr lang="fr-CA" sz="8000" dirty="0">
                <a:solidFill>
                  <a:schemeClr val="accent1">
                    <a:lumMod val="40000"/>
                    <a:lumOff val="60000"/>
                  </a:scheme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fr-CA" sz="8000" dirty="0">
              <a:solidFill>
                <a:schemeClr val="accent1">
                  <a:lumMod val="40000"/>
                  <a:lumOff val="60000"/>
                </a:schemeClr>
              </a:solidFill>
              <a:effectLst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fr-CA" sz="800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 Vous êtes un avec tout ce qui vous entoure. Tout ce que vous voyez est en vous.</a:t>
            </a:r>
            <a:endParaRPr lang="fr-CA" sz="8000" dirty="0">
              <a:solidFill>
                <a:schemeClr val="accent1">
                  <a:lumMod val="40000"/>
                  <a:lumOff val="60000"/>
                </a:schemeClr>
              </a:solidFill>
              <a:effectLst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fr-CA" sz="800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Sai Maa</a:t>
            </a:r>
            <a:endParaRPr lang="fr-CA" sz="8000" dirty="0">
              <a:solidFill>
                <a:schemeClr val="accent1">
                  <a:lumMod val="40000"/>
                  <a:lumOff val="60000"/>
                </a:schemeClr>
              </a:solidFill>
              <a:effectLst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fr-CA" sz="2400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89348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950295A-DF41-4EB9-B54B-0C32AFCE6317}"/>
              </a:ext>
            </a:extLst>
          </p:cNvPr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2396836" y="817418"/>
            <a:ext cx="8335093" cy="5680364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r>
              <a:rPr lang="fr-CA" sz="9600" dirty="0">
                <a:solidFill>
                  <a:srgbClr val="118C78"/>
                </a:solidFill>
                <a:ea typeface="DengXian" panose="02010600030101010101" pitchFamily="2" charset="-122"/>
                <a:cs typeface="Arial" panose="020B0604020202020204" pitchFamily="34" charset="0"/>
              </a:rPr>
              <a:t>Poursuivez votre réflexion…</a:t>
            </a:r>
          </a:p>
          <a:p>
            <a:pPr marL="0" indent="0">
              <a:buNone/>
            </a:pPr>
            <a:endParaRPr lang="fr-CA" sz="8000" dirty="0">
              <a:solidFill>
                <a:srgbClr val="118C78"/>
              </a:solidFill>
              <a:effectLst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fr-CA" sz="800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Que voulez-vous? </a:t>
            </a:r>
          </a:p>
          <a:p>
            <a:pPr marL="0" indent="0">
              <a:buNone/>
            </a:pPr>
            <a:r>
              <a:rPr lang="fr-CA" sz="800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Vous sentir bien? </a:t>
            </a:r>
          </a:p>
          <a:p>
            <a:pPr marL="0" indent="0">
              <a:buNone/>
            </a:pPr>
            <a:r>
              <a:rPr lang="fr-CA" sz="800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Ou la vérité? Illusion, ou vérité</a:t>
            </a:r>
          </a:p>
          <a:p>
            <a:pPr marL="0" indent="0">
              <a:buNone/>
            </a:pPr>
            <a:r>
              <a:rPr lang="fr-CA" sz="800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À quel point est-ce que vous vous illusionnez?</a:t>
            </a:r>
          </a:p>
          <a:p>
            <a:pPr marL="0" indent="0">
              <a:buNone/>
            </a:pPr>
            <a:r>
              <a:rPr lang="fr-CA" sz="800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Désirez-vous cesser de vouloir vous sentir mieux?</a:t>
            </a:r>
          </a:p>
          <a:p>
            <a:pPr marL="0" indent="0">
              <a:buNone/>
            </a:pPr>
            <a:r>
              <a:rPr lang="fr-CA" sz="800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Est-ce là le but de votre chemin spirituel? Se sentir mieux?</a:t>
            </a:r>
          </a:p>
          <a:p>
            <a:pPr marL="0" indent="0">
              <a:buNone/>
            </a:pPr>
            <a:r>
              <a:rPr lang="fr-CA" sz="800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Désirez-vous sortir de ce schéma de chercher à vous sentir mieux? </a:t>
            </a:r>
          </a:p>
          <a:p>
            <a:pPr marL="0" indent="0">
              <a:buNone/>
            </a:pPr>
            <a:r>
              <a:rPr lang="fr-CA" sz="800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Sai Maa</a:t>
            </a:r>
            <a:endParaRPr lang="fr-CA" sz="8000" dirty="0">
              <a:solidFill>
                <a:schemeClr val="accent1">
                  <a:lumMod val="40000"/>
                  <a:lumOff val="60000"/>
                </a:schemeClr>
              </a:solidFill>
              <a:effectLst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fr-CA" sz="2400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78397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DE22E3-CEC2-4FB1-B691-356B89CE8B63}"/>
              </a:ext>
            </a:extLst>
          </p:cNvPr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algn="l"/>
            <a:r>
              <a:rPr lang="fr-CA" dirty="0"/>
              <a:t>RÉFÉRENCES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D4919D1-7FB5-419E-A025-E03C2966E9C6}"/>
              </a:ext>
            </a:extLst>
          </p:cNvPr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2341419" y="1977774"/>
            <a:ext cx="7813084" cy="4041035"/>
          </a:xfrm>
        </p:spPr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fr-CA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Morency, Carole. (2011) Yoga tout : le yoga pour les ainés. </a:t>
            </a:r>
            <a:r>
              <a:rPr lang="fr-CA" dirty="0">
                <a:solidFill>
                  <a:schemeClr val="accent1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Montréal: Les éditions de l’Homme, 125p.</a:t>
            </a:r>
            <a:endParaRPr lang="fr-CA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fr-CA" dirty="0" err="1">
                <a:solidFill>
                  <a:schemeClr val="accent1">
                    <a:lumMod val="40000"/>
                    <a:lumOff val="60000"/>
                  </a:schemeClr>
                </a:solidFill>
              </a:rPr>
              <a:t>Boukaram</a:t>
            </a:r>
            <a:r>
              <a:rPr lang="fr-CA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, C. (2011) Le pouvoir anticancer des émotions. Montréal : Les éditions de l’Homme, 171p.</a:t>
            </a:r>
            <a:endParaRPr lang="fr-CA" sz="2000" dirty="0">
              <a:solidFill>
                <a:schemeClr val="accent1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fr-CA" sz="2000" dirty="0">
                <a:solidFill>
                  <a:schemeClr val="accent1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</a:t>
            </a:r>
            <a:r>
              <a:rPr lang="fr-CA" sz="2000" dirty="0">
                <a:solidFill>
                  <a:schemeClr val="accent1">
                    <a:lumMod val="40000"/>
                    <a:lumOff val="60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. Germer,</a:t>
            </a:r>
            <a:r>
              <a:rPr lang="fr-CA" sz="200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Christopher. (2013) L’autocompassion: Une méthode pour se libérer des pensées et des émotions qui nous font du mal. Odile Jacob, 400 p.</a:t>
            </a:r>
            <a:endParaRPr lang="fr-CA" dirty="0">
              <a:solidFill>
                <a:schemeClr val="accent1">
                  <a:lumMod val="40000"/>
                  <a:lumOff val="60000"/>
                </a:schemeClr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fr-CA" dirty="0" err="1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Hurteau</a:t>
            </a:r>
            <a:r>
              <a:rPr lang="fr-CA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Mignon, Chantal. (2013) Vivre avec sa pensée magiques : du bon usage de l’irrationnel, 343 p.</a:t>
            </a:r>
            <a:endParaRPr lang="fr-CA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532A82AD-7003-46F5-8929-0F6864DE131C}"/>
              </a:ext>
            </a:extLst>
          </p:cNvPr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52400" y="-32266"/>
            <a:ext cx="184731" cy="36933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66538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178</TotalTime>
  <Words>683</Words>
  <Application>Microsoft Office PowerPoint</Application>
  <PresentationFormat>Grand écran</PresentationFormat>
  <Paragraphs>60</Paragraphs>
  <Slides>11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7" baseType="lpstr">
      <vt:lpstr>arial</vt:lpstr>
      <vt:lpstr>arial</vt:lpstr>
      <vt:lpstr>Calibri</vt:lpstr>
      <vt:lpstr>Calibri Light</vt:lpstr>
      <vt:lpstr>Calluna</vt:lpstr>
      <vt:lpstr>Thème Office</vt:lpstr>
      <vt:lpstr>Mythes et fausses croyances à propos du Yoga</vt:lpstr>
      <vt:lpstr>Je ne suis pas assez souple. </vt:lpstr>
      <vt:lpstr>Je n’ai plus l’âge et la condition physique de faire du Yoga.  </vt:lpstr>
      <vt:lpstr>Le Yoga est trop exigeant pour moi. </vt:lpstr>
      <vt:lpstr>Le Yoga est un entraînement physique seulement.  </vt:lpstr>
      <vt:lpstr>Le Yoga est trop spirituel pour moi, voir ésotérique.   </vt:lpstr>
      <vt:lpstr> Le Yoga développe l’égocentrisme.  </vt:lpstr>
      <vt:lpstr>Le Yoga c’est magique, faire du Yoga règle tout.</vt:lpstr>
      <vt:lpstr>Présentation PowerPoint</vt:lpstr>
      <vt:lpstr>Présentation PowerPoint</vt:lpstr>
      <vt:lpstr>RÉFÉRENCES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Mythes et fausses croyances à propos du Yoga</dc:title>
  <dc:creator>Isabelle Fournier</dc:creator>
  <cp:lastModifiedBy>Isabelle Fournier</cp:lastModifiedBy>
  <cp:revision>10</cp:revision>
  <dcterms:created xsi:type="dcterms:W3CDTF">2021-04-20T19:24:31Z</dcterms:created>
  <dcterms:modified xsi:type="dcterms:W3CDTF">2022-10-21T18:09:14Z</dcterms:modified>
</cp:coreProperties>
</file>